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94" r:id="rId4"/>
    <p:sldId id="256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293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7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9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6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8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2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8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0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0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38F2-989D-4697-8875-5A760E7EB2E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BB438-4FE4-4D54-B816-035DCEDB6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slide" Target="slide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Трэнажор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мове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704856" cy="1656184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Правапіс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слоў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парнымі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зычнымі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гукамі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сярэдзіне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на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канцы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слоў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3419872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ПАЧЫНАЙ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980728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салоткі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37174" y="980728"/>
            <a:ext cx="18523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рэдкі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0158" y="1988840"/>
            <a:ext cx="17347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лёгкі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04976" y="1988840"/>
            <a:ext cx="16946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ніскі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655910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52" y="3594603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1988840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рыпка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29230" y="980728"/>
            <a:ext cx="20682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61947" y="980728"/>
            <a:ext cx="23119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дзедка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33660" y="1988840"/>
            <a:ext cx="26373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мыжка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563888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85" y="3501008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980728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кнішка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2295" y="1988840"/>
            <a:ext cx="27063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6673" y="1988840"/>
            <a:ext cx="28617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загадка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5440" y="980728"/>
            <a:ext cx="40384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прыкаска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707904" y="5454019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61" y="358825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980728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жапка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50997" y="980728"/>
            <a:ext cx="20247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лапка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76406" y="1988840"/>
            <a:ext cx="22606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шапка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49541" y="1988840"/>
            <a:ext cx="26464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галупка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664444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95" y="3622787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980728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падужка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92085" y="1981289"/>
            <a:ext cx="51123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дзядзька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3670" y="1988840"/>
            <a:ext cx="27677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паводка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60123" y="980728"/>
            <a:ext cx="2897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укаска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29" y="3469134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D:\Natalia\ЖОНКИНА ПИСАНИНА\картинки\школьное\books-8557_640.png">
            <a:hlinkClick r:id="rId6" action="ppaction://hlinksldjump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893"/>
            <a:ext cx="826392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157" b="89921" l="9921" r="89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10" y="4869160"/>
            <a:ext cx="1619225" cy="16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9743" y="0"/>
            <a:ext cx="10181328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820472" cy="417646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be-BY" sz="4800" b="1" dirty="0" smtClean="0">
              <a:solidFill>
                <a:schemeClr val="bg1"/>
              </a:solidFill>
            </a:endParaRPr>
          </a:p>
          <a:p>
            <a:pPr algn="l"/>
            <a:r>
              <a:rPr lang="be-BY" sz="4800" b="1" dirty="0">
                <a:solidFill>
                  <a:schemeClr val="bg1"/>
                </a:solidFill>
              </a:rPr>
              <a:t> </a:t>
            </a:r>
            <a:r>
              <a:rPr lang="be-BY" sz="48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68960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620688"/>
            <a:ext cx="33765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be-BY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арос.</a:t>
            </a:r>
            <a:endParaRPr lang="be-BY" sz="5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02549"/>
            <a:ext cx="4749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дварэ лютуе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544018"/>
            <a:ext cx="5191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Лёд скаваў рэкі.  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hlinkshowjump?jump=nextslide" highlightClick="1"/>
          </p:cNvPr>
          <p:cNvSpPr/>
          <p:nvPr/>
        </p:nvSpPr>
        <p:spPr>
          <a:xfrm>
            <a:off x="3599892" y="5419006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524" y="-33814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48464" cy="417646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54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endParaRPr lang="be-BY" sz="4800" b="1" dirty="0" smtClean="0">
              <a:solidFill>
                <a:schemeClr val="bg1"/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 </a:t>
            </a:r>
            <a:endParaRPr lang="be-BY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37" y="3629017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4197" y="1412776"/>
            <a:ext cx="2258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be-BY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тужкі</a:t>
            </a:r>
            <a:r>
              <a:rPr lang="be-BY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e-BY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703" y="513165"/>
            <a:ext cx="8244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Адляталі  ў  цёплыя  краіны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36106"/>
            <a:ext cx="5506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Пусцелі палі і лугі.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707904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7812868" cy="4005064"/>
          </a:xfrm>
        </p:spPr>
        <p:txBody>
          <a:bodyPr>
            <a:normAutofit/>
          </a:bodyPr>
          <a:lstStyle/>
          <a:p>
            <a:pPr algn="l"/>
            <a:endParaRPr lang="be-BY" sz="5400" b="1" dirty="0" smtClean="0">
              <a:solidFill>
                <a:schemeClr val="bg1"/>
              </a:solidFill>
            </a:endParaRPr>
          </a:p>
          <a:p>
            <a:pPr algn="l"/>
            <a:endParaRPr lang="be-BY" sz="5400" b="1" dirty="0">
              <a:solidFill>
                <a:schemeClr val="bg1"/>
              </a:solidFill>
            </a:endParaRPr>
          </a:p>
          <a:p>
            <a:pPr algn="l"/>
            <a:endParaRPr lang="be-BY" sz="5400" b="1" dirty="0" smtClean="0">
              <a:solidFill>
                <a:schemeClr val="bg1"/>
              </a:solidFill>
            </a:endParaRPr>
          </a:p>
          <a:p>
            <a:pPr algn="l"/>
            <a:endParaRPr lang="be-BY" sz="5400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73" y="3494029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3105" y="2570699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e-BY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be-BY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яроска</a:t>
            </a:r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397" y="404664"/>
            <a:ext cx="7980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Стаіць у лесе магутны дуб.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398" y="1556792"/>
            <a:ext cx="6212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Звесіла голле белая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494549" y="5447789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524" y="-18539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48872" cy="3312368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                                          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71" y="3468960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442" y="980728"/>
            <a:ext cx="5106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Бібліятэка- гэта 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2746" y="980728"/>
            <a:ext cx="2685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г</a:t>
            </a:r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орат 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4948" y="980728"/>
            <a:ext cx="182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кніх.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328" y="1877233"/>
            <a:ext cx="6739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Вось тут жывуць казкі.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3456009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48872" cy="3312368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63847" y="1796380"/>
            <a:ext cx="1888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горат.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96380"/>
            <a:ext cx="6330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Гэта вялікі і прыгожы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84243"/>
            <a:ext cx="7689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Мінск – сталіца Беларусі. 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488978" y="5460315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"/>
            <a:ext cx="10009112" cy="4714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6340" y="993795"/>
            <a:ext cx="756084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Маша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вырашыла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вывучаць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беларускую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мову,але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ёй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патрэбна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твая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дапамога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.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Дапамажы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Машы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 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выканаць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заданн</a:t>
            </a:r>
            <a:r>
              <a:rPr lang="be-BY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і.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  <a:cs typeface="Adobe Devanagari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5638" y="116632"/>
            <a:ext cx="54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  </a:t>
            </a:r>
            <a:r>
              <a:rPr lang="ru-RU" sz="4800" b="1" cap="none" spc="0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Дарагі</a:t>
            </a:r>
            <a:r>
              <a:rPr lang="ru-RU" sz="48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  </a:t>
            </a:r>
            <a:r>
              <a:rPr lang="ru-RU" sz="4800" b="1" cap="none" spc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сябар!</a:t>
            </a:r>
            <a:endParaRPr lang="ru-RU" sz="48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ssuanBrk" pitchFamily="18" charset="-52"/>
            </a:endParaRP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9739" y="2852936"/>
            <a:ext cx="36123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     </a:t>
            </a:r>
            <a:r>
              <a:rPr lang="ru-RU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Поспехаў</a:t>
            </a:r>
            <a:r>
              <a:rPr lang="ru-RU" sz="4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!</a:t>
            </a:r>
            <a:endParaRPr lang="ru-RU" sz="44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ssuanBrk" pitchFamily="18" charset="-52"/>
            </a:endParaRPr>
          </a:p>
          <a:p>
            <a:pPr algn="ctr"/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3563888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esktop\31_masha_karti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700" flipH="1">
            <a:off x="6923606" y="3660489"/>
            <a:ext cx="2040881" cy="31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48872" cy="3312368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be-BY" sz="4800" b="1" dirty="0" smtClean="0">
              <a:solidFill>
                <a:schemeClr val="bg1"/>
              </a:solidFill>
            </a:endParaRPr>
          </a:p>
          <a:p>
            <a:pPr algn="l"/>
            <a:r>
              <a:rPr lang="be-BY" sz="4800" b="1" dirty="0">
                <a:solidFill>
                  <a:schemeClr val="bg1"/>
                </a:solidFill>
              </a:rPr>
              <a:t> </a:t>
            </a:r>
            <a:r>
              <a:rPr lang="be-BY" sz="4800" b="1" dirty="0" smtClean="0">
                <a:solidFill>
                  <a:schemeClr val="bg1"/>
                </a:solidFill>
              </a:rPr>
              <a:t>               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0811" y="980728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Наступіла восень. 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90301"/>
            <a:ext cx="2154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Птужкі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4309" y="1890301"/>
            <a:ext cx="543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паляцелі ў вырай.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563888" y="5469693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5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48872" cy="3312368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be-BY" sz="4800" b="1" dirty="0" smtClean="0">
              <a:solidFill>
                <a:schemeClr val="bg1"/>
              </a:solidFill>
            </a:endParaRPr>
          </a:p>
          <a:p>
            <a:pPr algn="l"/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004" y="822756"/>
            <a:ext cx="4752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Раніцай  выпаў 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8048" y="826454"/>
            <a:ext cx="1664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снех.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004" y="1796380"/>
            <a:ext cx="8512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Ніна і Саша выбеглі на двор.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455876" y="5491597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48872" cy="3312368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2285" y="1052736"/>
            <a:ext cx="5614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Дзеці  пайшлі  ў 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7363" y="1052736"/>
            <a:ext cx="1350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лез.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96380"/>
            <a:ext cx="4684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там хораша!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459157" y="5466545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108" y="-108558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48872" cy="3312368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be-BY" sz="4800" b="1" dirty="0" smtClean="0">
              <a:solidFill>
                <a:schemeClr val="bg1"/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                                               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80728"/>
            <a:ext cx="6521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Добра летам на лузе!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042672"/>
            <a:ext cx="6236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часта ходзім на 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3161" y="2042672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лух.    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563888" y="5466545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524" y="-50104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1" y="332656"/>
            <a:ext cx="8451083" cy="3312368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be-BY" sz="4800" b="1" dirty="0" smtClean="0">
              <a:solidFill>
                <a:schemeClr val="bg1"/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 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24744"/>
            <a:ext cx="2791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be-BY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яроска.</a:t>
            </a:r>
            <a:endParaRPr lang="be-BY" sz="5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61973"/>
            <a:ext cx="8593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Каля  школы  расла  высокая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33163" y="1967284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Ранняй  вясной  на  ёй   распусціліся  лісточкі.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D:\Natalia\ЖОНКИНА ПИСАНИНА\картинки\школьное\books-8557_640.png">
            <a:hlinkClick r:id="rId4" action="ppaction://hlinksldjump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151" y="42794"/>
            <a:ext cx="826392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19" y="5241925"/>
            <a:ext cx="16224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2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e-BY" sz="4800" b="1" dirty="0" smtClean="0">
                <a:solidFill>
                  <a:schemeClr val="bg1"/>
                </a:solidFill>
              </a:rPr>
              <a:t>Сне… </a:t>
            </a:r>
          </a:p>
          <a:p>
            <a:pPr algn="l"/>
            <a:r>
              <a:rPr lang="be-BY" sz="4800" b="1" dirty="0">
                <a:solidFill>
                  <a:schemeClr val="bg1"/>
                </a:solidFill>
              </a:rPr>
              <a:t> </a:t>
            </a:r>
            <a:r>
              <a:rPr lang="be-BY" sz="4800" b="1" dirty="0" smtClean="0">
                <a:solidFill>
                  <a:schemeClr val="bg1"/>
                </a:solidFill>
              </a:rPr>
              <a:t>Маро…         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Лё…                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2211" y="764704"/>
            <a:ext cx="42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5420" y="829234"/>
            <a:ext cx="60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3267" y="76470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7708" y="1688034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8169" y="1688034"/>
            <a:ext cx="60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4063" y="1688034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3588" y="2468791"/>
            <a:ext cx="54213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93113" y="2432546"/>
            <a:ext cx="60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56780" y="2468791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3455876" y="5733256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09991E-6 C -0.08073 -0.00139 -0.15347 -0.00601 -0.2342 -0.0074 C -0.23594 -0.00809 -0.23785 -0.00833 -0.23958 -0.00925 C -0.24114 -0.01018 -0.24201 -0.01272 -0.24375 -0.01295 C -0.24739 -0.01341 -0.25469 -0.0111 -0.25469 -0.0111 " pathEditMode="relative" ptsTypes="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956E-6 C -0.01285 -0.00578 -0.02778 -0.00833 -0.04115 -0.01087 C -0.05365 -0.01758 -0.06754 -0.01688 -0.0809 -0.01827 C -0.08958 -0.02035 -0.09844 -0.0229 -0.10695 -0.02567 C -0.12465 -0.02521 -0.16788 -0.037 -0.19323 -0.02012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1457 C -0.05434 0.01111 -0.11563 0.00833 -0.18142 0.0074 C -0.21059 0.0044 -0.23976 0.0037 -0.2691 0.0037 " pathEditMode="relative" rAng="0" ptsTypes="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153128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Бяро…ка         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Ду…             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Кус…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1994" y="836712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3728" y="836712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836712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994" y="1644221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83728" y="1556792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8770" y="1556791"/>
            <a:ext cx="638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3353" y="2477123"/>
            <a:ext cx="553357" cy="9497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89958" y="2503509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2477123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настраиваемая 19">
            <a:hlinkClick r:id="" action="ppaction://hlinkshowjump?jump=nextslide" highlightClick="1"/>
          </p:cNvPr>
          <p:cNvSpPr/>
          <p:nvPr/>
        </p:nvSpPr>
        <p:spPr>
          <a:xfrm>
            <a:off x="3579572" y="5466545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3247E-6 C -0.03472 -0.00393 -0.06806 -0.01989 -0.10278 -0.02359 C -0.11788 -0.02868 -0.13108 -0.03145 -0.1467 -0.03284 C -0.15469 -0.03654 -0.16198 -0.04209 -0.16997 -0.04556 C -0.18056 -0.06013 -0.18768 -0.06267 -0.19045 -0.08395 C -0.19097 -0.08811 -0.19115 -0.09251 -0.19184 -0.09667 C -0.19254 -0.10037 -0.19462 -0.10754 -0.19462 -0.10754 C -0.19636 -0.12419 -0.19497 -0.1161 -0.19879 -0.13136 C -0.19948 -0.1339 -0.20226 -0.13414 -0.20417 -0.13506 C -0.21146 -0.13899 -0.2184 -0.14084 -0.22604 -0.14223 C -0.24254 -0.14963 -0.25417 -0.13784 -0.26858 -0.13136 C -0.27327 -0.12165 -0.27413 -0.11795 -0.27674 -0.10754 C -0.27847 -0.0377 -0.27813 -0.07123 -0.27813 -0.00717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0809 C -0.11198 0.0074 -0.21198 0.00809 -0.31198 0.00624 C -0.32031 0.00601 -0.32969 -0.00139 -0.33802 -0.00301 C -0.34323 -0.00509 -0.34757 -0.00647 -0.35313 -0.00647 " pathEditMode="relative" rAng="0" ptsTypes="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-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326 C -0.01857 0.04694 0.00521 0.03839 -0.06076 0.03445 C -0.11961 0.02451 -0.14218 0.02636 -0.21961 0.0252 C -0.22691 0.02197 -0.23402 0.01965 -0.24166 0.01803 C -0.25555 0.01156 -0.26857 0.00485 -0.28264 -0.00024 C -0.28541 -0.00116 -0.28802 -0.00394 -0.29097 -0.00394 C -0.30416 -0.00394 -0.31753 -0.00394 -0.33073 -0.00394 " pathEditMode="relative" rAng="0" ptsTypes="ffffff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Мё…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Лу…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Са…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5106" y="692696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728941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6456" y="682601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8844" y="1796380"/>
            <a:ext cx="423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5888" y="1796380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4396" y="1796380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9762" y="2719710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5888" y="2852936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16456" y="2729238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3534688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 -0.00231 C -0.05173 0.01249 -0.08524 0.00185 -0.11232 0.00116 C -0.16822 -0.0148 -0.11684 -0.00231 -0.26423 -0.00416 C -0.29965 -0.00347 -0.37031 -0.00231 -0.37031 -0.00208 " pathEditMode="relative" rAng="0" ptsTypes="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9593E-6 C -0.12153 0.04186 -0.24236 0.01619 -0.36024 -0.00717 C -0.37274 -0.01295 -0.36562 -0.01041 -0.38212 -0.01272 C -0.38715 -0.01503 -0.39184 -0.01827 -0.39722 -0.01827 " pathEditMode="relative" ptsTypes="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-0.00347 C -0.05122 -0.00439 -0.10521 0.00069 -0.16441 -0.01272 C -0.17553 -0.01873 -0.1882 -0.01966 -0.2 -0.02359 C -0.20226 -0.02428 -0.20452 -0.02475 -0.20678 -0.02544 C -0.21042 -0.0266 -0.21789 -0.02914 -0.21789 -0.02891 C -0.22032 -0.03145 -0.22362 -0.03215 -0.22605 -0.03469 C -0.22726 -0.03608 -0.22761 -0.03839 -0.22882 -0.04001 C -0.23004 -0.04163 -0.23143 -0.04255 -0.23282 -0.04371 C -0.23716 -0.0525 -0.24323 -0.05227 -0.2507 -0.05458 C -0.25434 -0.05574 -0.26164 -0.05828 -0.26164 -0.05805 C -0.29584 -0.05712 -0.33021 -0.05574 -0.36441 -0.05458 C -0.37101 -0.05435 -0.38264 -0.04857 -0.38907 -0.04741 C -0.39046 -0.04556 -0.39219 -0.04417 -0.39323 -0.04186 C -0.3941 -0.03978 -0.39445 -0.03469 -0.39445 -0.03446 " pathEditMode="relative" rAng="0" ptsTypes="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-25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e-BY" sz="4800" b="1" dirty="0" smtClean="0">
                <a:solidFill>
                  <a:schemeClr val="bg1"/>
                </a:solidFill>
              </a:rPr>
              <a:t>Шакала…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Піро…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Хле…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6388" y="692696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0422" y="715216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2790" y="692696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6222" y="1616026"/>
            <a:ext cx="42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3639" y="1616026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5574" y="1608658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0117" y="261632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9078" y="2640041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5117" y="2567551"/>
            <a:ext cx="54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3516846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2063E-6 C -0.07535 1.72063E-6 -0.1507 1.72063E-6 -0.22604 1.72063E-6 " pathEditMode="relative" ptsTypes="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71323E-7 C -0.01146 0.00231 -0.02274 0.00393 -0.0342 0.00555 C -0.04201 0.00671 -0.05747 0.00902 -0.05747 0.00902 C -0.12587 0.0074 -0.18906 0.00301 -0.25608 0.00555 C -0.26962 0.00809 -0.28229 0.01411 -0.29583 0.01642 C -0.30243 0.01943 -0.30191 0.01549 -0.30816 0.01272 C -0.31545 0.00347 -0.32569 -9.71323E-7 -0.33559 -0.00185 C -0.34045 -0.00624 -0.33802 -0.00555 -0.34236 -0.00555 " pathEditMode="relative" ptsTypes="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9593E-6 C -0.01493 0.00116 -0.02813 0.00231 -0.04254 0.00555 C -0.10295 0.03862 -0.17309 0.00994 -0.23837 0.00925 C -0.25434 0.00555 -0.27014 0.00046 -0.28629 -0.00185 C -0.31337 -0.01411 -0.33993 -0.01457 -0.36858 -0.01457 " pathEditMode="relative" ptsTypes="ffff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e-BY" sz="4800" b="1" dirty="0" smtClean="0">
                <a:solidFill>
                  <a:schemeClr val="bg1"/>
                </a:solidFill>
              </a:rPr>
              <a:t>Ба…ка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Дзе…ка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Рэ…ка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2739" y="76470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1799" y="771617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9589" y="771617"/>
            <a:ext cx="54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8184" y="1694947"/>
            <a:ext cx="570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9173" y="1796380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5310" y="1688034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01034" y="2719710"/>
            <a:ext cx="54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46375" y="2755955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4166" y="270585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3507996" y="5454019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69 C -0.01042 0.01041 -0.0158 0.01064 -0.02709 0.01364 C -0.03629 0.01596 -0.04497 0.02058 -0.054 0.02405 C -0.18091 0.02197 -0.15921 0.02729 -0.22605 0.01364 C -0.23091 0.01156 -0.23959 0.00856 -0.2448 0.00509 C -0.2507 0.00069 -0.25625 -0.00578 -0.26233 -0.00971 C -0.26615 -0.01226 -0.27032 -0.01411 -0.27431 -0.01619 C -0.2757 -0.01688 -0.27848 -0.01827 -0.27848 -0.01781 C -0.27934 -0.02035 -0.28004 -0.02267 -0.28108 -0.02452 C -0.2823 -0.02706 -0.28403 -0.02845 -0.28507 -0.03076 C -0.28924 -0.04024 -0.28681 -0.05921 -0.29306 -0.06661 C -0.30677 -0.0828 -0.3099 -0.08141 -0.32674 -0.08349 C -0.33507 -0.08557 -0.34323 -0.08811 -0.35105 -0.09205 C -0.35816 -0.09135 -0.36546 -0.09205 -0.3724 -0.08973 C -0.37518 -0.08881 -0.37917 -0.06869 -0.37917 -0.06453 C -0.37917 -0.04417 -0.37917 -0.02405 -0.37917 -0.0037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92 C -0.00712 -0.00416 -0.00416 -0.0037 -0.01493 -0.00092 C -0.01857 -1.05458E-6 -0.02552 0.00278 -0.02552 0.00301 C -0.05382 0.02822 -0.09392 0.00786 -0.12656 0.00278 C -0.13541 -0.00139 -0.14409 -0.00324 -0.15312 -0.00439 C -0.16337 -0.00879 -0.17343 -0.0111 -0.18368 -0.01318 C -0.19271 -0.01526 -0.20139 -0.01873 -0.21041 -0.02035 C -0.21684 -0.02313 -0.23107 -0.03376 -0.23559 -0.03978 C -0.23698 -0.04163 -0.23784 -0.04417 -0.23958 -0.04533 C -0.24618 -0.05065 -0.25607 -0.05203 -0.26354 -0.05412 C -0.27951 -0.05874 -0.29548 -0.0636 -0.31163 -0.06845 C -0.32413 -0.06799 -0.33784 -0.07285 -0.35 -0.06684 C -0.35451 -0.06429 -0.35139 -0.05365 -0.35139 -0.04718 C -0.35139 -0.01596 -0.35521 -0.02243 -0.34861 -0.01318 " pathEditMode="relative" rAng="0" ptsTypes="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2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041 C -0.00225 -0.00948 -0.00434 -0.00717 -0.00677 -0.00717 C -0.07882 -0.00578 -0.15104 -0.00948 -0.22309 -0.01041 C -0.23593 -0.01272 -0.26093 -0.01642 -0.27187 -0.02498 C -0.27413 -0.03492 -0.27482 -0.06082 -0.27847 -0.0673 C -0.28437 -0.07794 -0.28107 -0.06707 -0.28524 -0.07701 C -0.28593 -0.07863 -0.28559 -0.08071 -0.28645 -0.0821 C -0.2875 -0.08326 -0.28923 -0.08349 -0.29062 -0.08372 C -0.29878 -0.08464 -0.30694 -0.08464 -0.31493 -0.08534 C -0.33055 -0.08996 -0.37465 -0.09551 -0.37847 -0.09019 C -0.39045 -0.07424 -0.37847 -0.04672 -0.37847 -0.02498 " pathEditMode="relative" rAng="0" ptsTypes="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10081120" cy="50102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1556792"/>
            <a:ext cx="66967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entury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8640959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    Выбяры</a:t>
            </a:r>
            <a:r>
              <a:rPr lang="ru-RU" sz="54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 </a:t>
            </a:r>
            <a:r>
              <a:rPr lang="ru-RU" sz="5400" b="1" dirty="0" err="1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заданне</a:t>
            </a:r>
            <a:r>
              <a:rPr lang="ru-RU" sz="54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 :</a:t>
            </a:r>
          </a:p>
          <a:p>
            <a:pPr algn="ctr"/>
            <a:r>
              <a:rPr lang="ru-RU" sz="4400" b="1" dirty="0" err="1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ssuanBrk" pitchFamily="18" charset="-52"/>
                <a:hlinkClick r:id="rId3" action="ppaction://hlinksldjump"/>
              </a:rPr>
              <a:t>Устаў</a:t>
            </a:r>
            <a:r>
              <a:rPr lang="ru-RU" sz="44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ssuanBrk" pitchFamily="18" charset="-52"/>
                <a:hlinkClick r:id="rId3" action="ppaction://hlinksldjump"/>
              </a:rPr>
              <a:t> </a:t>
            </a:r>
            <a:r>
              <a:rPr lang="ru-RU" sz="4400" b="1" dirty="0" err="1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ssuanBrk" pitchFamily="18" charset="-52"/>
                <a:hlinkClick r:id="rId3" action="ppaction://hlinksldjump"/>
              </a:rPr>
              <a:t>прапушчаныя</a:t>
            </a:r>
            <a:r>
              <a:rPr lang="ru-RU" sz="44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ssuanBrk" pitchFamily="18" charset="-52"/>
                <a:hlinkClick r:id="rId3" action="ppaction://hlinksldjump"/>
              </a:rPr>
              <a:t> </a:t>
            </a:r>
            <a:r>
              <a:rPr lang="ru-RU" sz="4400" b="1" dirty="0" err="1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ssuanBrk" pitchFamily="18" charset="-52"/>
                <a:hlinkClick r:id="rId3" action="ppaction://hlinksldjump"/>
              </a:rPr>
              <a:t>літары</a:t>
            </a:r>
            <a:r>
              <a:rPr lang="ru-RU" sz="4400" b="1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ssuanBrk" pitchFamily="18" charset="-52"/>
              </a:rPr>
              <a:t>;</a:t>
            </a:r>
            <a:r>
              <a:rPr lang="ru-RU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</a:rPr>
              <a:t>           </a:t>
            </a:r>
          </a:p>
          <a:p>
            <a:pPr algn="ctr"/>
            <a:r>
              <a:rPr lang="ru-RU" sz="4400" b="1" dirty="0" err="1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  <a:hlinkClick r:id="rId4" action="ppaction://hlinksldjump"/>
              </a:rPr>
              <a:t>Знайдзі</a:t>
            </a:r>
            <a:r>
              <a:rPr lang="ru-RU" sz="44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  <a:hlinkClick r:id="rId4" action="ppaction://hlinksldjump"/>
              </a:rPr>
              <a:t> </a:t>
            </a:r>
            <a:r>
              <a:rPr lang="ru-RU" sz="4400" b="1" dirty="0" err="1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  <a:hlinkClick r:id="rId4" action="ppaction://hlinksldjump"/>
              </a:rPr>
              <a:t>памылкі</a:t>
            </a:r>
            <a:r>
              <a:rPr lang="ru-RU" sz="44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  <a:hlinkClick r:id="rId4" action="ppaction://hlinksldjump"/>
              </a:rPr>
              <a:t> ў словах;</a:t>
            </a:r>
            <a:endParaRPr lang="ru-RU" sz="4400" b="1" dirty="0" smtClean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ssuanBrk" pitchFamily="18" charset="-52"/>
            </a:endParaRPr>
          </a:p>
          <a:p>
            <a:pPr algn="ctr"/>
            <a:r>
              <a:rPr lang="ru-RU" sz="4400" b="1" dirty="0" err="1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  <a:hlinkClick r:id="rId5" action="ppaction://hlinksldjump"/>
              </a:rPr>
              <a:t>Знайдзі</a:t>
            </a:r>
            <a:r>
              <a:rPr lang="ru-RU" sz="44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  <a:hlinkClick r:id="rId5" action="ppaction://hlinksldjump"/>
              </a:rPr>
              <a:t> </a:t>
            </a:r>
            <a:r>
              <a:rPr lang="ru-RU" sz="4400" b="1" dirty="0" err="1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  <a:hlinkClick r:id="rId5" action="ppaction://hlinksldjump"/>
              </a:rPr>
              <a:t>памылкі</a:t>
            </a:r>
            <a:r>
              <a:rPr lang="ru-RU" sz="44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AssuanBrk" pitchFamily="18" charset="-52"/>
                <a:hlinkClick r:id="rId5" action="ppaction://hlinksldjump"/>
              </a:rPr>
              <a:t> ў сказах;</a:t>
            </a:r>
            <a:endParaRPr lang="ru-RU" sz="4400" b="1" dirty="0" smtClean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ssuanBrk" pitchFamily="18" charset="-52"/>
            </a:endParaRPr>
          </a:p>
          <a:p>
            <a:pPr algn="ctr"/>
            <a:endParaRPr lang="ru-RU" sz="4400" b="1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ssuanBrk" pitchFamily="18" charset="-52"/>
            </a:endParaRPr>
          </a:p>
          <a:p>
            <a:pPr algn="ctr"/>
            <a:endParaRPr lang="ru-RU" sz="5400" b="1" cap="none" spc="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3570" y="2852936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_AssuanBrk" pitchFamily="18" charset="-52"/>
            </a:endParaRPr>
          </a:p>
          <a:p>
            <a:pPr algn="ctr"/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3455876" y="5529108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30" y="3728479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524" y="-59270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e-BY" sz="4800" b="1" dirty="0" smtClean="0">
                <a:solidFill>
                  <a:schemeClr val="bg1"/>
                </a:solidFill>
              </a:rPr>
              <a:t>Пту…ка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Дзю…ка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Вё…ка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6187" y="775897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8548" y="764704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764704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0688" y="1795047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1968" y="1796380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1060" y="1795047"/>
            <a:ext cx="54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4336" y="2719710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1968" y="2719710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5458" y="2718377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3634040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781 C -0.00052 -0.03515 0.00069 -0.05273 -0.00139 -0.06984 C -0.00156 -0.07077 -0.01337 -0.07724 -0.01511 -0.07724 C -0.06337 -0.07817 -0.11146 -0.07817 -0.15972 -0.07886 C -0.20243 -0.08465 -0.21337 -0.08372 -0.27448 -0.08465 C -0.32986 -0.09459 -0.38941 -0.06892 -0.44254 -0.08904 C -0.46267 -0.08788 -0.4684 -0.08719 -0.48507 -0.08465 C -0.49306 -0.05921 -0.49445 -0.02845 -0.48351 -0.00416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-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39 C 0.01094 -0.01873 0.01233 -0.02382 0.0066 -0.03608 C 0.00487 -0.04556 0.00278 -0.05296 -0.00434 -0.0562 C -0.00868 -0.06198 -0.01232 -0.06614 -0.01805 -0.06892 C -0.03836 -0.08927 -0.06927 -0.08256 -0.0934 -0.08534 C -0.12083 -0.09436 -0.15364 -0.08904 -0.18246 -0.09089 C -0.19565 -0.09667 -0.2026 -0.09528 -0.21944 -0.09621 C -0.25572 -0.1124 -0.24062 -0.10638 -0.32777 -0.09621 C -0.33298 -0.09551 -0.33368 -0.08464 -0.33732 -0.07979 C -0.34149 -0.05782 -0.33871 -0.07516 -0.33871 -0.02706 " pathEditMode="relative" rAng="0" ptsTypes="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0324 C 0.01684 -0.0007 0.01458 -0.00578 0.01163 -0.00971 C 0.00729 -0.0155 -0.00087 -0.01712 -0.00625 -0.02058 C -0.01875 -0.02891 -0.03525 -0.03793 -0.04879 -0.04255 C -0.05747 -0.04926 -0.06615 -0.04949 -0.07466 -0.05527 C -0.11563 -0.08256 -0.16945 -0.07609 -0.21181 -0.07701 C -0.22049 -0.08095 -0.23004 -0.08118 -0.23907 -0.08256 C -0.27848 -0.10014 -0.34914 -0.08696 -0.39532 -0.08256 C -0.3941 -0.07632 -0.39323 -0.06915 -0.38976 -0.06429 C -0.38855 -0.06267 -0.38594 -0.06267 -0.38577 -0.06059 C -0.38455 -0.05111 -0.38577 -0.04117 -0.38577 -0.03145 " pathEditMode="relative" rAng="0" ptsTypes="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5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</a:t>
            </a:r>
            <a:r>
              <a:rPr lang="be-BY" sz="4800" b="1" dirty="0">
                <a:solidFill>
                  <a:schemeClr val="bg1"/>
                </a:solidFill>
              </a:rPr>
              <a:t>С</a:t>
            </a:r>
            <a:r>
              <a:rPr lang="be-BY" sz="4800" b="1" dirty="0" smtClean="0">
                <a:solidFill>
                  <a:schemeClr val="bg1"/>
                </a:solidFill>
              </a:rPr>
              <a:t>ало…кі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Ні…кі </a:t>
            </a:r>
            <a:endParaRPr lang="be-BY" sz="4800" b="1" dirty="0">
              <a:solidFill>
                <a:schemeClr val="bg1"/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Лё…кі</a:t>
            </a:r>
            <a:endParaRPr lang="be-BY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2326" y="725944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692696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0093" y="725944"/>
            <a:ext cx="570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4046" y="1633710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49998" y="1672993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2288" y="1616026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3830" y="2557040"/>
            <a:ext cx="42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9920" y="2607516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2288" y="2557040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3559674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64 C 0.01493 -0.01202 0.01424 -0.01364 0.01302 -0.01503 C 0.01198 -0.01595 0.0099 -0.01619 0.00903 -0.0178 C -0.00156 -0.03561 0.01302 -0.01942 0.00209 -0.03076 C 0.00122 -0.03353 -0.00416 -0.04209 -0.00746 -0.04232 C -0.06823 -0.04417 -0.12864 -0.04324 -0.18941 -0.04371 C -0.20798 -0.04694 -0.18871 -0.0444 -0.22239 -0.04371 C -0.27569 -0.04278 -0.32899 -0.04278 -0.38246 -0.04232 C -0.39531 -0.03376 -0.38663 -0.04116 -0.38663 -0.00601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-1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17 -0.00347 -0.00208 -0.04602 -0.00538 -0.05273 C -0.00729 -0.05689 -0.01111 -0.05874 -0.01371 -0.06221 C -0.32517 -0.06036 -0.31232 -0.19265 -0.31232 -0.00902 " pathEditMode="relative" ptsTypes="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254 C 0.00486 -0.00116 0.00347 -0.00463 0.00313 -0.00833 C 0.00209 -0.02336 0.00434 -0.03908 0.00174 -0.05389 C 0.00156 -0.05458 -0.02014 -0.05944 -0.02031 -0.05944 C -0.03993 -0.06267 -0.05746 -0.06383 -0.07778 -0.06499 C -0.15798 -0.08696 -0.24166 -0.05643 -0.32291 -0.07031 C -0.34444 -0.06961 -0.37205 -0.07308 -0.39427 -0.06314 C -0.3967 -0.05157 -0.3908 -0.04163 -0.3901 -0.0303 C -0.38975 -0.02428 -0.3901 -0.01804 -0.3901 -0.01203 " pathEditMode="relative" rAng="0" ptsTypes="ffffffff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-4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10" grpId="0"/>
      <p:bldP spid="13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524" y="0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Кні…ка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Ка…ка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Зага…ка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1135" y="800949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9792" y="800949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764704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3307" y="1784243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53496" y="1747998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1747998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90093" y="2718766"/>
            <a:ext cx="570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2326" y="2707573"/>
            <a:ext cx="511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5864" y="2707573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3548654" y="5516649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-0.00948 C -0.0191 -0.07355 -0.01389 -0.07262 -0.0599 -0.07331 C -0.14115 -0.07447 -0.22257 -0.07447 -0.30382 -0.07516 C -0.31146 -0.07771 -0.31927 -0.08025 -0.32709 -0.08233 C -0.33993 -0.08141 -0.35313 -0.08303 -0.36545 -0.07863 C -0.36702 -0.07817 -0.36806 -0.07609 -0.36945 -0.07516 C -0.37118 -0.07424 -0.37309 -0.07401 -0.375 -0.07331 C -0.37986 -0.06846 -0.38403 -0.068 -0.38594 -0.06059 C -0.3849 -0.04441 -0.38177 -0.02752 -0.38177 -0.01133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-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4699E-6 C -0.00226 -0.00902 -0.00486 -0.00971 -0.00972 -0.01642 C -0.01719 -0.0266 -0.0099 -0.0222 -0.01788 -0.02567 C -0.02413 -0.03353 -0.02031 -0.03006 -0.03021 -0.03469 C -0.03629 -0.03747 -0.04931 -0.03839 -0.04931 -0.03839 C -0.07275 -0.0488 -0.08802 -0.04278 -0.11927 -0.04371 C -0.14775 -0.05157 -0.16667 -0.04833 -0.20139 -0.04926 C -0.24479 -0.05504 -0.19097 -0.04833 -0.29462 -0.05296 C -0.30799 -0.05365 -0.32379 -0.06198 -0.33698 -0.06568 C -0.35886 -0.06475 -0.375 -0.06614 -0.39462 -0.05851 C -0.39775 -0.04602 -0.4 -0.04556 -0.4 -0.03099 " pathEditMode="relative" ptsTypes="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266 C -0.00191 -0.0303 -0.00573 -0.05435 -0.01094 -0.05458 C -0.07274 -0.05597 -0.1342 -0.05527 -0.196 -0.05574 C -0.20243 -0.05759 -0.20816 -0.05828 -0.21493 -0.05897 C -0.24965 -0.06846 -0.30451 -0.06036 -0.3276 -0.06013 C -0.33472 -0.05967 -0.34219 -0.06082 -0.34913 -0.05897 C -0.34948 -0.05874 -0.34653 -0.05181 -0.34635 -0.05111 C -0.34462 -0.04579 -0.34357 -0.04001 -0.34357 -0.03446 " pathEditMode="relative" rAng="0" ptsTypes="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-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524" y="0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Ша…ка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Шу…ка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Сту…ка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6555" y="788423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9912" y="764704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764704"/>
            <a:ext cx="54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6553" y="1716095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394" y="1711753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3941" y="1711753"/>
            <a:ext cx="54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1794" y="2650618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9437" y="2650618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1805" y="2639425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настраиваемая 15">
            <a:hlinkClick r:id="" action="ppaction://hlinkshowjump?jump=nextslide" highlightClick="1"/>
          </p:cNvPr>
          <p:cNvSpPr/>
          <p:nvPr/>
        </p:nvSpPr>
        <p:spPr>
          <a:xfrm>
            <a:off x="3529077" y="5460315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70213E-6 C -0.00035 -0.02058 0.00052 -0.0414 -0.00122 -0.06198 C -0.00157 -0.0666 -0.0073 -0.06753 -0.01077 -0.06753 C -0.1349 -0.06938 -0.25921 -0.06869 -0.38334 -0.06938 C -0.38473 -0.07007 -0.38612 -0.07123 -0.3875 -0.07123 C -0.40625 -0.07123 -0.42535 -0.07493 -0.44358 -0.06938 C -0.44671 -0.06846 -0.43959 -0.04602 -0.43941 -0.04209 C -0.43907 -0.02752 -0.43941 -0.01272 -0.43941 0.00185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95 C 0.00729 -0.01804 0.00747 -0.02313 0.00642 -0.02798 C 0.00608 -0.02983 0.00417 -0.03099 0.00365 -0.03284 C 0.00208 -0.03932 0.00399 -0.04487 -0.00035 -0.04949 C -0.00278 -0.05227 -0.0059 -0.05389 -0.00868 -0.0562 C -0.01111 -0.05828 -0.01684 -0.05967 -0.01684 -0.05944 C -0.09635 -0.05897 -0.18472 -0.05481 -0.26701 -0.05805 C -0.33872 -0.0562 -0.33681 -0.08002 -0.33681 -0.01295 " pathEditMode="relative" rAng="0" ptsTypes="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-0.00046 C 0.01493 -0.01017 0.01493 -0.0178 0.00798 -0.02405 C -0.00452 -0.04902 -0.07414 -0.04232 -0.07691 -0.04232 C -0.0941 -0.04694 -0.07205 -0.04139 -0.10573 -0.04602 C -0.11546 -0.04741 -0.12431 -0.05041 -0.13438 -0.05134 C -0.14775 -0.05735 -0.16303 -0.05758 -0.17691 -0.05874 C -0.20973 -0.05804 -0.24271 -0.05804 -0.27553 -0.05689 C -0.2882 -0.05643 -0.30122 -0.04995 -0.31389 -0.04787 C -0.31754 -0.03307 -0.31528 -0.04417 -0.31528 -0.01318 " pathEditMode="relative" rAng="0" ptsTypes="ffffffff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-2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524" y="0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136904" cy="3456384"/>
          </a:xfrm>
        </p:spPr>
        <p:txBody>
          <a:bodyPr>
            <a:normAutofit/>
          </a:bodyPr>
          <a:lstStyle/>
          <a:p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Сце…ка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Гры… </a:t>
            </a:r>
          </a:p>
          <a:p>
            <a:pPr algn="l"/>
            <a:r>
              <a:rPr lang="be-BY" sz="4800" b="1" dirty="0" smtClean="0">
                <a:solidFill>
                  <a:schemeClr val="bg1"/>
                </a:solidFill>
              </a:rPr>
              <a:t> Сырае…ка</a:t>
            </a:r>
            <a:endParaRPr lang="be-BY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49088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7471" y="764704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9832" y="800949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764704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1972" y="1724279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9832" y="1738353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335" y="1693581"/>
            <a:ext cx="54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4915" y="2661683"/>
            <a:ext cx="662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49655" y="2661683"/>
            <a:ext cx="45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199" y="2661683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</a:t>
            </a:r>
            <a:endParaRPr lang="be-BY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D:\Natalia\ЖОНКИНА ПИСАНИНА\картинки\школьное\books-8557_640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26392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25" y="5241925"/>
            <a:ext cx="16224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1295 C 0.00035 -0.01434 0.00156 -0.0155 0.00156 -0.01665 C 0.00156 -0.02405 0.00104 -0.03145 -0.00017 -0.03839 C -0.00069 -0.04232 -0.01007 -0.04649 -0.01128 -0.04718 C -0.01354 -0.0488 -0.01701 -0.04787 -0.01979 -0.04834 C -0.02726 -0.04972 -0.03455 -0.05181 -0.04184 -0.05319 C -0.14062 -0.04949 -0.23958 -0.0525 -0.33785 -0.04834 C -0.35208 -0.04741 -0.36528 -0.04556 -0.37951 -0.04464 C -0.3941 -0.04117 -0.39323 -0.02475 -0.39462 -0.01295 C -0.39392 -0.01018 -0.3941 -0.0074 -0.39201 -0.00532 C -0.39097 -0.00416 -0.38802 -0.00671 -0.38802 -0.00648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781 C 0.00642 -0.03192 0.00469 -0.0532 -0.01024 -0.05713 C -0.01597 -0.06314 -0.01771 -0.06129 -0.02413 -0.06476 C -0.02743 -0.06638 -0.03038 -0.06892 -0.03368 -0.07077 C -0.05173 -0.07054 -0.10868 -0.06985 -0.13559 -0.06777 C -0.14444 -0.06707 -0.15347 -0.06175 -0.1618 -0.06175 C -0.17847 -0.06106 -0.19496 -0.0606 -0.21146 -0.06013 C -0.28055 -0.03793 -0.17986 -0.05597 -0.3934 -0.05412 C -0.39462 -0.01689 -0.39462 -0.02984 -0.39462 -0.01457 " pathEditMode="relative" rAng="0" ptsTypes="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-2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00208 C 0.00938 -0.00717 0.01164 -0.01457 0.00782 -0.02451 C 0.00625 -0.02867 0.00174 -0.02867 -0.00052 -0.03191 C -0.00451 -0.03769 -0.00729 -0.04093 -0.01284 -0.04348 C -0.03246 -0.06244 -0.04982 -0.06082 -0.07447 -0.06244 C -0.0835 -0.0666 -0.07395 -0.06267 -0.09079 -0.06591 C -0.10642 -0.06915 -0.11805 -0.07238 -0.13472 -0.07354 C -0.1427 -0.07724 -0.15138 -0.07747 -0.15954 -0.08117 C -0.19965 -0.08048 -0.23993 -0.08048 -0.28003 -0.07932 C -0.28229 -0.07932 -0.29756 -0.07516 -0.29791 -0.06984 C -0.29913 -0.05342 -0.29791 -0.037 -0.29791 -0.02081 " pathEditMode="relative" rAng="0" ptsTypes="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4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820472" cy="4176464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Як даведацца, якой літарай абазначыць на пісьме парны зычны гук у сярэдзіне слова?</a:t>
            </a:r>
          </a:p>
          <a:p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Трэба змяніць слова так, каб пасля </a:t>
            </a:r>
          </a:p>
          <a:p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зычнага гука стаяў галосны: </a:t>
            </a:r>
          </a:p>
          <a:p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ду</a:t>
            </a:r>
            <a:r>
              <a:rPr lang="be-BY" b="1" dirty="0" smtClean="0">
                <a:solidFill>
                  <a:srgbClr val="FF0000"/>
                </a:solidFill>
              </a:rPr>
              <a:t>?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кі-ду</a:t>
            </a:r>
            <a:r>
              <a:rPr lang="be-BY" b="1" dirty="0" smtClean="0">
                <a:solidFill>
                  <a:srgbClr val="FF0000"/>
                </a:solidFill>
              </a:rPr>
              <a:t>б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ы-ду</a:t>
            </a:r>
            <a:r>
              <a:rPr lang="be-BY" b="1" dirty="0" smtClean="0">
                <a:solidFill>
                  <a:srgbClr val="FF0000"/>
                </a:solidFill>
              </a:rPr>
              <a:t>б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кі, </a:t>
            </a:r>
          </a:p>
          <a:p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сту</a:t>
            </a:r>
            <a:r>
              <a:rPr lang="be-BY" b="1" dirty="0" smtClean="0">
                <a:solidFill>
                  <a:srgbClr val="FF0000"/>
                </a:solidFill>
              </a:rPr>
              <a:t>?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ка- (няма) сту</a:t>
            </a:r>
            <a:r>
              <a:rPr lang="be-BY" b="1" dirty="0" smtClean="0">
                <a:solidFill>
                  <a:srgbClr val="FF0000"/>
                </a:solidFill>
              </a:rPr>
              <a:t>ж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ак-сту</a:t>
            </a:r>
            <a:r>
              <a:rPr lang="be-BY" b="1" dirty="0" smtClean="0">
                <a:solidFill>
                  <a:srgbClr val="FF0000"/>
                </a:solidFill>
              </a:rPr>
              <a:t>ж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ка.</a:t>
            </a:r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3419872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524" y="0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280920" cy="3456384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Абазначэнне на пісьме парнага зычнага гука на канцы слова трэба правяраць. </a:t>
            </a:r>
          </a:p>
          <a:p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Для праверкі трэба замяніць слова так, каб пасля зычнага стаяў галосны гук: </a:t>
            </a:r>
          </a:p>
          <a:p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са</a:t>
            </a:r>
            <a:r>
              <a:rPr lang="be-BY" b="1" dirty="0" smtClean="0">
                <a:solidFill>
                  <a:srgbClr val="FF0000"/>
                </a:solidFill>
              </a:rPr>
              <a:t>д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-са</a:t>
            </a:r>
            <a:r>
              <a:rPr lang="be-BY" b="1" dirty="0" smtClean="0">
                <a:solidFill>
                  <a:srgbClr val="FF0000"/>
                </a:solidFill>
              </a:rPr>
              <a:t>д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ы, чы</a:t>
            </a:r>
            <a:r>
              <a:rPr lang="be-BY" b="1" dirty="0" smtClean="0">
                <a:solidFill>
                  <a:srgbClr val="FF0000"/>
                </a:solidFill>
              </a:rPr>
              <a:t>ж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-чы</a:t>
            </a:r>
            <a:r>
              <a:rPr lang="be-BY" b="1" dirty="0" smtClean="0">
                <a:solidFill>
                  <a:srgbClr val="FF0000"/>
                </a:solidFill>
              </a:rPr>
              <a:t>ж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ы.</a:t>
            </a:r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3563888" y="5510375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99392"/>
            <a:ext cx="10009112" cy="47148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892480" cy="3987824"/>
          </a:xfrm>
        </p:spPr>
        <p:txBody>
          <a:bodyPr>
            <a:normAutofit lnSpcReduction="10000"/>
          </a:bodyPr>
          <a:lstStyle/>
          <a:p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Як праверыць літару парнага зычнага гука на канцы слова?</a:t>
            </a:r>
          </a:p>
          <a:p>
            <a:pPr algn="l"/>
            <a:r>
              <a:rPr lang="be-BY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1. Калі слова абазначае адзін прадмет,назавіце слова,якое абазначае многа такіх прадметаў:   адзін гры(</a:t>
            </a:r>
            <a:r>
              <a:rPr lang="be-BY" b="1" dirty="0" smtClean="0">
                <a:solidFill>
                  <a:srgbClr val="FF0000"/>
                </a:solidFill>
              </a:rPr>
              <a:t>п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)-гры(</a:t>
            </a:r>
            <a:r>
              <a:rPr lang="be-BY" b="1" dirty="0" smtClean="0">
                <a:solidFill>
                  <a:srgbClr val="FF0000"/>
                </a:solidFill>
              </a:rPr>
              <a:t>б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)ы-гры</a:t>
            </a:r>
            <a:r>
              <a:rPr lang="be-BY" b="1" dirty="0" smtClean="0">
                <a:solidFill>
                  <a:srgbClr val="FF0000"/>
                </a:solidFill>
              </a:rPr>
              <a:t>б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l"/>
            <a:r>
              <a:rPr lang="be-BY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2. Калі слова абазначае многа прадметаў, назавіце слова, якое абазначае адзін такі прадмет: многа бяро(</a:t>
            </a:r>
            <a:r>
              <a:rPr lang="be-BY" b="1" dirty="0" smtClean="0">
                <a:solidFill>
                  <a:srgbClr val="FF0000"/>
                </a:solidFill>
              </a:rPr>
              <a:t>с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)-бяро(</a:t>
            </a:r>
            <a:r>
              <a:rPr lang="be-BY" b="1" dirty="0" smtClean="0">
                <a:solidFill>
                  <a:srgbClr val="FF0000"/>
                </a:solidFill>
              </a:rPr>
              <a:t>з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)а- многа бяро</a:t>
            </a:r>
            <a:r>
              <a:rPr lang="be-BY" b="1" dirty="0" smtClean="0">
                <a:solidFill>
                  <a:srgbClr val="FF0000"/>
                </a:solidFill>
              </a:rPr>
              <a:t>з</a:t>
            </a:r>
            <a:r>
              <a:rPr lang="be-BY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be-B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5373216"/>
            <a:ext cx="16224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9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3888" y="764704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бяроска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4535" y="764704"/>
            <a:ext cx="21900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ягадкі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34691" y="1988840"/>
            <a:ext cx="1865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дубкі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77964" y="1988840"/>
            <a:ext cx="23487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грыпкі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hlinkshowjump?jump=nextslide" highlightClick="1"/>
          </p:cNvPr>
          <p:cNvSpPr/>
          <p:nvPr/>
        </p:nvSpPr>
        <p:spPr>
          <a:xfrm>
            <a:off x="3419872" y="5254668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08" y="3654468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908720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42142" y="908720"/>
            <a:ext cx="28266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стужка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66084" y="1988840"/>
            <a:ext cx="22029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63348" y="1988840"/>
            <a:ext cx="2577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сцешка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489254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16" y="3573016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3568" y="2060848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марос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488" y="764704"/>
            <a:ext cx="20281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горад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40105" y="836712"/>
            <a:ext cx="12804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37000" y="2053297"/>
            <a:ext cx="15803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снех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535949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7" y="3641942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928" y="764704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гарбус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6470" y="764704"/>
            <a:ext cx="14061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мёд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2159" y="1988840"/>
            <a:ext cx="1150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луг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49091" y="1988840"/>
            <a:ext cx="16064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хлеп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647244" y="5445224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22" y="3501008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3888" y="829161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дзюпка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28852" y="1981289"/>
            <a:ext cx="35809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чародка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03946" y="1988840"/>
            <a:ext cx="19271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вёска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5765" y="829161"/>
            <a:ext cx="28698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птужка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574593" y="5441493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7" y="3501008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table-311027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0"/>
            <a:ext cx="10009112" cy="4714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3888" y="764704"/>
            <a:ext cx="3674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лышка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21644" y="764704"/>
            <a:ext cx="20158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8551" y="1988840"/>
            <a:ext cx="26779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павозка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49558" y="1988840"/>
            <a:ext cx="36055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загатка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3563888" y="5466545"/>
            <a:ext cx="2808312" cy="576064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48" y="3638411"/>
            <a:ext cx="2043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160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539</Words>
  <Application>Microsoft Office PowerPoint</Application>
  <PresentationFormat>Экран (4:3)</PresentationFormat>
  <Paragraphs>286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Трэнажор па беларускай мове  2 клас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Дом</cp:lastModifiedBy>
  <cp:revision>81</cp:revision>
  <dcterms:created xsi:type="dcterms:W3CDTF">2016-12-16T17:40:04Z</dcterms:created>
  <dcterms:modified xsi:type="dcterms:W3CDTF">2018-04-04T15:59:22Z</dcterms:modified>
</cp:coreProperties>
</file>