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57" r:id="rId3"/>
    <p:sldId id="293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7" r:id="rId13"/>
    <p:sldId id="274" r:id="rId14"/>
    <p:sldId id="280" r:id="rId15"/>
    <p:sldId id="295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07ED-72BC-4C4D-90BC-8779108B7EA3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6BD8-1872-49B6-AF2A-571704CC8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ECF3-E082-4D24-AB7F-26857B865F02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F982-330A-47AB-B6C5-EB54572FE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FE2A-84F8-458B-BE07-02B566CD9028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14D5-B49C-43F4-AA8F-0CE0AA1E9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D6CB45-5906-4EFD-8358-DFC2E76B3A51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E9C4AC-60FE-4F8B-8A6E-D618F165F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5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4453-0546-475D-B6C8-62CC8395B67A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09.02.2016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BDD0-7A8D-4C05-95F8-0B36AD3B421B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9271EB4-04E5-4F2A-A2BE-9F76DDD203B0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09.02.2016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37C004-545C-49EA-B707-7C131282B782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70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BCD9-C6E9-4A2B-BC16-428F255ADD94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09.02.2016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2D1C-D507-4CD0-9FAC-F847538EC63F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3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C93D-2323-435D-8632-F24D44927E11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09.02.2016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CA1A7-69B9-43BF-97C9-CE98BD76C3B4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3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D71A-F23D-453F-998B-ABE54011C5E3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09.02.2016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89E7D-7190-48D2-9090-09A4B793B7C4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95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1957-C94D-4056-9346-8CCAE560125A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09.02.2016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DD0C-20D7-464E-932F-E989C78A98B0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51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83281-F4A4-4F44-9C35-A66B33A885BE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09.02.2016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420B-FAC5-4E0B-A540-23937781CE45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3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2F50-53F8-4BEF-88B3-F3A9225B6E45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6D22-E9B3-4380-A96B-4F8437CBF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8"/>
          <p:cNvGrpSpPr>
            <a:grpSpLocks/>
          </p:cNvGrpSpPr>
          <p:nvPr/>
        </p:nvGrpSpPr>
        <p:grpSpPr bwMode="auto">
          <a:xfrm>
            <a:off x="8150225" y="-6350"/>
            <a:ext cx="1000125" cy="6870700"/>
            <a:chOff x="5134" y="-4"/>
            <a:chExt cx="630" cy="4328"/>
          </a:xfrm>
        </p:grpSpPr>
        <p:pic>
          <p:nvPicPr>
            <p:cNvPr id="6" name="Прямоугольник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-4"/>
              <a:ext cx="630" cy="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892A0C-ED7A-4B99-A97C-EE0F597DD999}" type="datetimeFigureOut">
              <a:rPr lang="ru-RU">
                <a:solidFill>
                  <a:srgbClr val="F4E7ED"/>
                </a:solidFill>
              </a:rPr>
              <a:pPr>
                <a:defRPr/>
              </a:pPr>
              <a:t>09.02.2016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F4E7ED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8510C5-05C0-4118-912F-0DA24A0E506B}" type="slidenum">
              <a:rPr lang="ru-RU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29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625C-72FD-47A7-9F3F-AEA50258FA1D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09.02.2016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A185-7EE3-4D10-BCE8-04DB411295F1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9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96EB63-BBAB-41DD-8F65-68DC561541BA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09.02.2016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813CF59-D908-48BB-BCB4-7004235D16A7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4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B6B6-8BF7-401C-BE47-0CC09EB93AF7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4203-1E22-43E6-9AE6-FF66A3574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ED98-BBA3-4B3E-9F5C-305C1377D576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FD5B-67D0-4D19-83B8-56CDAECB4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BD64-3FA4-443C-AC3A-946418387622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C57B-9CAB-4D95-BA6D-A29E2D48D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AFF1-516F-41C6-B691-3409B26DEC12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6D7F-90EE-404D-85C4-0622270C8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D414-12CE-4B5B-AE4C-ED2B47968EEC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5636-D8B4-473C-AAA3-A125E52A9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E4B0-7113-4E4D-9822-B96ED41E5123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48C3-481C-4C85-961A-6D90B5DE2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C0098-A1F5-4A35-AF56-E4BA3321B4E8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5B3BF-B86C-433B-BA74-2E2CC03A9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7A6AC8-2392-4C1B-BBF0-CEF2AB8DE3B6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611FA-DEAF-4F54-97A2-D7AC1C445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ransition>
    <p:split orient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1799C09-8F79-4547-AF0D-5C3C190ECAF3}" type="datetimeFigureOut">
              <a:rPr lang="ru-RU">
                <a:solidFill>
                  <a:srgbClr val="B13F9A"/>
                </a:solidFill>
              </a:rPr>
              <a:pPr>
                <a:defRPr/>
              </a:pPr>
              <a:t>09.02.2016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39BF06B-ABCB-4BC4-B487-D8A8E1B66957}" type="slidenum">
              <a:rPr lang="ru-RU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7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785813" y="1785938"/>
            <a:ext cx="8001000" cy="1214437"/>
          </a:xfrm>
        </p:spPr>
        <p:txBody>
          <a:bodyPr/>
          <a:lstStyle/>
          <a:p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4000" dirty="0" smtClean="0"/>
              <a:t>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2800" dirty="0" smtClean="0"/>
              <a:t>                                                              </a:t>
            </a:r>
            <a:br>
              <a:rPr lang="ru-RU" sz="2800" dirty="0" smtClean="0"/>
            </a:br>
            <a:r>
              <a:rPr lang="ru-RU" sz="4400" dirty="0" smtClean="0"/>
              <a:t>«</a:t>
            </a:r>
            <a:r>
              <a:rPr lang="ru-RU" sz="4400" b="1" dirty="0" smtClean="0"/>
              <a:t>Надо любить жизнь и себя в жизни…»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			</a:t>
            </a:r>
            <a:r>
              <a:rPr lang="ru-RU" sz="2800" dirty="0" smtClean="0"/>
              <a:t>	                       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Ф.М. Достоевский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429000"/>
            <a:ext cx="8229600" cy="28575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8229600" cy="500063"/>
          </a:xfrm>
        </p:spPr>
        <p:txBody>
          <a:bodyPr/>
          <a:lstStyle/>
          <a:p>
            <a:pPr algn="ctr"/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 2" pitchFamily="18" charset="2"/>
              <a:buNone/>
            </a:pPr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16632"/>
            <a:ext cx="4608513" cy="658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4464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4" y="3407321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1241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4" y="258763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4560897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97925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pPr algn="ctr"/>
            <a:r>
              <a:rPr lang="ru-RU" sz="2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при возникновении пожара </a:t>
            </a:r>
            <a:r>
              <a:rPr lang="ru-RU" sz="2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latin typeface="Trebuchet MS"/>
              </a:rPr>
              <a:t/>
            </a:r>
            <a:br>
              <a:rPr lang="ru-RU" sz="2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50"/>
                </a:solidFill>
                <a:latin typeface="Trebuchet MS"/>
              </a:rPr>
            </a:b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ваши </a:t>
            </a:r>
            <a: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действия при загорании телевизора. </a:t>
            </a:r>
            <a: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752988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1.Обесточить  телевизор (вытащить  вилку  из  розетки). </a:t>
            </a:r>
            <a:b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Сообщить  в  пожарную  охрану  по  телефону  101.</a:t>
            </a:r>
            <a:b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3. Если  горение  продолжается,  накрыть  телевизор  плотной  тканью,  подходя  к      телевизору  с  боку,  можно  его  облить  водой. </a:t>
            </a:r>
            <a:b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Если  вы  не  в  силах  справиться  с  огнём,  покинуть  помещение,  плотно  закрыв  двери,  окна.  Сообщить  соседям</a:t>
            </a: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Рисунок 2" descr="C:\Documents and Settings\1\Мои документы\My Pictures\Scan Pictures\20081018\Image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7"/>
            <a:ext cx="1727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71437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B0F0"/>
                </a:solidFill>
                <a:latin typeface="Georgia" pitchFamily="18" charset="0"/>
              </a:rPr>
              <a:t/>
            </a:r>
            <a:br>
              <a:rPr lang="ru-RU" sz="2800" dirty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2.Ваши  действия в задымленном помещении, если есть возможность выхода.</a:t>
            </a: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Позвонить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службу спасения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«101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             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Дышать  через  мокрую  ткань.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3. Двигаться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пригнувшись  или  ползком  к  выходу.              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Не  входить  туда,  где  большая  концентрация  дыма.              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Плотно  закрыв  за  собой  дверь,  двигаться  вдоль  стены  к  лестнице.</a:t>
            </a:r>
            <a:endParaRPr lang="ru-RU" sz="2400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31" y="1022879"/>
            <a:ext cx="1162212" cy="9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72" y="2107506"/>
            <a:ext cx="146367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0968"/>
            <a:ext cx="14763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85357"/>
            <a:ext cx="14763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17232"/>
            <a:ext cx="145256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4850"/>
          </a:xfrm>
        </p:spPr>
        <p:txBody>
          <a:bodyPr/>
          <a:lstStyle/>
          <a:p>
            <a:pPr algn="ctr"/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Ваши </a:t>
            </a:r>
            <a:r>
              <a:rPr lang="ru-RU" sz="2000" b="1" i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действия в случае, когда огонь отрезает путь к выходу</a:t>
            </a:r>
            <a:endParaRPr lang="ru-RU" sz="2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935163"/>
            <a:ext cx="8715375" cy="47085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Позвонить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службу  спасения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«101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Заткнуть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тряпками  все  щели  в  двери,  поливать  дверь  водой.            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запас  воды  в  ванной  комнате.            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Находиться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 на  полу  около  окна,  дыша  через  мокрую  ткань,  или  выйти  на  балкон.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Взять  с  собой  мокрое  одеяло,  чтобы  защититься  от  огня (если  начнёт  проникать),  фонарик  и  яркую  тряпку  для  сигнала  спасателям.</a:t>
            </a:r>
            <a:endParaRPr lang="ru-RU" sz="2000" dirty="0" smtClean="0"/>
          </a:p>
        </p:txBody>
      </p:sp>
      <p:pic>
        <p:nvPicPr>
          <p:cNvPr id="6" name="Рисунок 1" descr="C:\Documents and Settings\1\Мои документы\My Pictures\Scan Pictures\20081016\Image6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CD9D6"/>
              </a:clrFrom>
              <a:clrTo>
                <a:srgbClr val="DCD9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1" y="5085184"/>
            <a:ext cx="1357312" cy="1357312"/>
          </a:xfrm>
          <a:prstGeom prst="rect">
            <a:avLst/>
          </a:prstGeom>
          <a:noFill/>
          <a:ln w="38100">
            <a:solidFill>
              <a:srgbClr val="B13F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52" y="4869160"/>
            <a:ext cx="13573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23147"/>
            <a:ext cx="13573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633413"/>
            <a:ext cx="3162300" cy="750887"/>
          </a:xfrm>
        </p:spPr>
      </p:pic>
      <p:graphicFrame>
        <p:nvGraphicFramePr>
          <p:cNvPr id="22624" name="Group 96"/>
          <p:cNvGraphicFramePr>
            <a:graphicFrameLocks noGrp="1"/>
          </p:cNvGraphicFramePr>
          <p:nvPr/>
        </p:nvGraphicFramePr>
        <p:xfrm>
          <a:off x="4500563" y="285750"/>
          <a:ext cx="3622675" cy="4117976"/>
        </p:xfrm>
        <a:graphic>
          <a:graphicData uri="http://schemas.openxmlformats.org/drawingml/2006/table">
            <a:tbl>
              <a:tblPr/>
              <a:tblGrid>
                <a:gridCol w="307975"/>
                <a:gridCol w="307975"/>
                <a:gridCol w="304800"/>
                <a:gridCol w="368300"/>
                <a:gridCol w="301625"/>
                <a:gridCol w="396875"/>
                <a:gridCol w="315912"/>
                <a:gridCol w="360363"/>
                <a:gridCol w="347662"/>
                <a:gridCol w="312738"/>
                <a:gridCol w="298450"/>
              </a:tblGrid>
              <a:tr h="550863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000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00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113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00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3618" marR="63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612" name="Rectangle 85"/>
          <p:cNvSpPr>
            <a:spLocks noChangeArrowheads="1"/>
          </p:cNvSpPr>
          <p:nvPr/>
        </p:nvSpPr>
        <p:spPr bwMode="auto">
          <a:xfrm>
            <a:off x="0" y="2000250"/>
            <a:ext cx="680402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41" tIns="0" rIns="82841" bIns="0"/>
          <a:lstStyle/>
          <a:p>
            <a:pPr>
              <a:defRPr/>
            </a:pPr>
            <a:r>
              <a:rPr lang="ru-RU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Вопросы: </a:t>
            </a:r>
            <a:endParaRPr lang="ru-RU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Светит, но обжигает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и 3. Средства тушения огня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Бытовой прибор, из-за которого,</a:t>
            </a: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если он будет оставлен включенным, </a:t>
            </a: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может произойти пожар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Чем подают воду при пожаре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Сигнал, издаваемый пожарным </a:t>
            </a: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автомобилем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Откуда набирают воду для тушения пожара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Основное средство для борьбы с огнем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Calibri" charset="-52"/>
              <a:cs typeface="Times New Roman" pitchFamily="18" charset="0"/>
            </a:endParaRPr>
          </a:p>
        </p:txBody>
      </p:sp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6084888" y="333375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П    </a:t>
            </a:r>
            <a:r>
              <a:rPr lang="ru-RU" b="1" smtClean="0">
                <a:solidFill>
                  <a:srgbClr val="0000FF"/>
                </a:solidFill>
              </a:rPr>
              <a:t>л  </a:t>
            </a:r>
            <a:r>
              <a:rPr lang="ru-RU" b="1" smtClean="0">
                <a:solidFill>
                  <a:srgbClr val="FF6600"/>
                </a:solidFill>
              </a:rPr>
              <a:t>а    м   я</a:t>
            </a: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6084888" y="83661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FF6600"/>
                </a:solidFill>
              </a:rPr>
              <a:t>П    </a:t>
            </a:r>
            <a:r>
              <a:rPr lang="ru-RU" b="1" dirty="0" smtClean="0">
                <a:solidFill>
                  <a:srgbClr val="0000FF"/>
                </a:solidFill>
              </a:rPr>
              <a:t>е   </a:t>
            </a:r>
            <a:r>
              <a:rPr lang="ru-RU" b="1" dirty="0" smtClean="0">
                <a:solidFill>
                  <a:srgbClr val="FF6600"/>
                </a:solidFill>
              </a:rPr>
              <a:t>н    а</a:t>
            </a:r>
          </a:p>
        </p:txBody>
      </p:sp>
      <p:sp>
        <p:nvSpPr>
          <p:cNvPr id="3" name="Text Box 96"/>
          <p:cNvSpPr txBox="1">
            <a:spLocks noChangeArrowheads="1"/>
          </p:cNvSpPr>
          <p:nvPr/>
        </p:nvSpPr>
        <p:spPr bwMode="auto">
          <a:xfrm>
            <a:off x="5795963" y="1412875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FF6600"/>
                </a:solidFill>
              </a:rPr>
              <a:t>П   е    </a:t>
            </a:r>
            <a:r>
              <a:rPr lang="ru-RU" b="1" dirty="0" smtClean="0">
                <a:solidFill>
                  <a:srgbClr val="0000FF"/>
                </a:solidFill>
              </a:rPr>
              <a:t>с   </a:t>
            </a:r>
            <a:r>
              <a:rPr lang="ru-RU" b="1" dirty="0" smtClean="0">
                <a:solidFill>
                  <a:srgbClr val="FF6600"/>
                </a:solidFill>
              </a:rPr>
              <a:t>о   к</a:t>
            </a:r>
          </a:p>
        </p:txBody>
      </p:sp>
      <p:sp>
        <p:nvSpPr>
          <p:cNvPr id="22627" name="Text Box 99"/>
          <p:cNvSpPr txBox="1">
            <a:spLocks noChangeArrowheads="1"/>
          </p:cNvSpPr>
          <p:nvPr/>
        </p:nvSpPr>
        <p:spPr bwMode="auto">
          <a:xfrm>
            <a:off x="6084888" y="184467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У     </a:t>
            </a:r>
            <a:r>
              <a:rPr lang="ru-RU" b="1" smtClean="0">
                <a:solidFill>
                  <a:srgbClr val="0000FF"/>
                </a:solidFill>
              </a:rPr>
              <a:t>т   </a:t>
            </a:r>
            <a:r>
              <a:rPr lang="ru-RU" b="1" smtClean="0">
                <a:solidFill>
                  <a:srgbClr val="FF6600"/>
                </a:solidFill>
              </a:rPr>
              <a:t>ю   г</a:t>
            </a:r>
          </a:p>
        </p:txBody>
      </p:sp>
      <p:sp>
        <p:nvSpPr>
          <p:cNvPr id="22630" name="Text Box 102"/>
          <p:cNvSpPr txBox="1">
            <a:spLocks noChangeArrowheads="1"/>
          </p:cNvSpPr>
          <p:nvPr/>
        </p:nvSpPr>
        <p:spPr bwMode="auto">
          <a:xfrm>
            <a:off x="5435600" y="2420938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Ш л    а    </a:t>
            </a:r>
            <a:r>
              <a:rPr lang="ru-RU" b="1" smtClean="0">
                <a:solidFill>
                  <a:srgbClr val="0000FF"/>
                </a:solidFill>
              </a:rPr>
              <a:t>н   </a:t>
            </a:r>
            <a:r>
              <a:rPr lang="ru-RU" b="1" smtClean="0">
                <a:solidFill>
                  <a:srgbClr val="FF6600"/>
                </a:solidFill>
              </a:rPr>
              <a:t>г</a:t>
            </a:r>
          </a:p>
        </p:txBody>
      </p:sp>
      <p:sp>
        <p:nvSpPr>
          <p:cNvPr id="22631" name="Text Box 103"/>
          <p:cNvSpPr txBox="1">
            <a:spLocks noChangeArrowheads="1"/>
          </p:cNvSpPr>
          <p:nvPr/>
        </p:nvSpPr>
        <p:spPr bwMode="auto">
          <a:xfrm>
            <a:off x="6084888" y="2924175"/>
            <a:ext cx="215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С    </a:t>
            </a:r>
            <a:r>
              <a:rPr lang="ru-RU" b="1" smtClean="0">
                <a:solidFill>
                  <a:srgbClr val="0000FF"/>
                </a:solidFill>
              </a:rPr>
              <a:t>и   </a:t>
            </a:r>
            <a:r>
              <a:rPr lang="ru-RU" b="1" smtClean="0">
                <a:solidFill>
                  <a:srgbClr val="FF6600"/>
                </a:solidFill>
              </a:rPr>
              <a:t>р   е   н   а</a:t>
            </a:r>
          </a:p>
        </p:txBody>
      </p:sp>
      <p:sp>
        <p:nvSpPr>
          <p:cNvPr id="22633" name="Text Box 105"/>
          <p:cNvSpPr txBox="1">
            <a:spLocks noChangeArrowheads="1"/>
          </p:cNvSpPr>
          <p:nvPr/>
        </p:nvSpPr>
        <p:spPr bwMode="auto">
          <a:xfrm>
            <a:off x="4500563" y="350043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К   о  л    о   д   е   </a:t>
            </a:r>
            <a:r>
              <a:rPr lang="ru-RU" b="1" smtClean="0">
                <a:solidFill>
                  <a:srgbClr val="0000FF"/>
                </a:solidFill>
              </a:rPr>
              <a:t>ц</a:t>
            </a:r>
          </a:p>
        </p:txBody>
      </p:sp>
      <p:sp>
        <p:nvSpPr>
          <p:cNvPr id="22635" name="Text Box 107"/>
          <p:cNvSpPr txBox="1">
            <a:spLocks noChangeArrowheads="1"/>
          </p:cNvSpPr>
          <p:nvPr/>
        </p:nvSpPr>
        <p:spPr bwMode="auto">
          <a:xfrm>
            <a:off x="5435600" y="40052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В    о  д   </a:t>
            </a:r>
            <a:r>
              <a:rPr lang="ru-RU" b="1" smtClean="0">
                <a:solidFill>
                  <a:srgbClr val="0000FF"/>
                </a:solidFill>
              </a:rPr>
              <a:t>а </a:t>
            </a:r>
          </a:p>
        </p:txBody>
      </p:sp>
      <p:pic>
        <p:nvPicPr>
          <p:cNvPr id="23645" name="Рисунок 2" descr="MCj023327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437063"/>
            <a:ext cx="35337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7" grpId="0"/>
      <p:bldP spid="22620" grpId="0"/>
      <p:bldP spid="3" grpId="0"/>
      <p:bldP spid="22627" grpId="0"/>
      <p:bldP spid="22630" grpId="0"/>
      <p:bldP spid="22631" grpId="0"/>
      <p:bldP spid="22633" grpId="0"/>
      <p:bldP spid="226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Чтобы пожаров избежать,</a:t>
            </a:r>
            <a:br>
              <a:rPr lang="ru-RU" sz="28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</a:br>
            <a:r>
              <a:rPr lang="ru-RU" sz="28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Нужно много детям знать!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br>
              <a:rPr lang="ru-RU" sz="2800" dirty="0">
                <a:solidFill>
                  <a:srgbClr val="00B0F0"/>
                </a:solidFill>
              </a:rPr>
            </a:br>
            <a:endParaRPr lang="ru-RU" sz="4000" dirty="0" smtClean="0"/>
          </a:p>
        </p:txBody>
      </p:sp>
      <p:pic>
        <p:nvPicPr>
          <p:cNvPr id="5" name="Picture 2" descr="http://www.valdosta.edu/~lcarroll/firefighter-gir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22600"/>
            <a:ext cx="357187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Заголовок 1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891480"/>
            <a:ext cx="5508104" cy="6000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B13F9A"/>
                </a:solidFill>
              </a:rPr>
              <a:t>Найдите неповторяющиеся буквы и сложите ключевое слово </a:t>
            </a:r>
            <a:r>
              <a:rPr lang="ru-RU" sz="4000" dirty="0" smtClean="0">
                <a:solidFill>
                  <a:srgbClr val="B13F9A"/>
                </a:solidFill>
              </a:rPr>
              <a:t>урока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234982"/>
              </p:ext>
            </p:extLst>
          </p:nvPr>
        </p:nvGraphicFramePr>
        <p:xfrm>
          <a:off x="1187624" y="2276872"/>
          <a:ext cx="6264696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810"/>
                <a:gridCol w="1043810"/>
                <a:gridCol w="1043810"/>
                <a:gridCol w="1043810"/>
                <a:gridCol w="1043810"/>
                <a:gridCol w="1045646"/>
              </a:tblGrid>
              <a:tr h="863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+mn-lt"/>
                          <a:ea typeface="+mn-ea"/>
                          <a:cs typeface="+mn-cs"/>
                        </a:rPr>
                        <a:t>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1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86978" y="5135047"/>
            <a:ext cx="3393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rgbClr val="FF0000"/>
                </a:solidFill>
              </a:rPr>
              <a:t>пожар</a:t>
            </a:r>
          </a:p>
        </p:txBody>
      </p:sp>
    </p:spTree>
    <p:extLst>
      <p:ext uri="{BB962C8B-B14F-4D97-AF65-F5344CB8AC3E}">
        <p14:creationId xmlns:p14="http://schemas.microsoft.com/office/powerpoint/2010/main" val="42743537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857875"/>
          </a:xfrm>
        </p:spPr>
        <p:txBody>
          <a:bodyPr>
            <a:no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accent1"/>
                </a:solidFill>
                <a:latin typeface="+mj-lt"/>
              </a:rPr>
              <a:t>Тема урока: «Правила пожарной безопасности»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b="1" u="sng" dirty="0"/>
              <a:t>Задачи:</a:t>
            </a:r>
            <a:endParaRPr lang="ru-RU" sz="2800" dirty="0"/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•	Знакомство с ролью огня в жизни </a:t>
            </a:r>
            <a:r>
              <a:rPr lang="ru-RU" sz="2000" b="1" dirty="0" smtClean="0">
                <a:solidFill>
                  <a:schemeClr val="accent1"/>
                </a:solidFill>
                <a:latin typeface="+mj-lt"/>
              </a:rPr>
              <a:t>человека;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•	Знакомство с основными причинами возникновения пожара и мерами предосторожности для его </a:t>
            </a:r>
            <a:r>
              <a:rPr lang="ru-RU" sz="2000" b="1" dirty="0" smtClean="0">
                <a:solidFill>
                  <a:schemeClr val="accent1"/>
                </a:solidFill>
                <a:latin typeface="+mj-lt"/>
              </a:rPr>
              <a:t>исключения;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1"/>
                </a:solidFill>
                <a:latin typeface="+mj-lt"/>
              </a:rPr>
              <a:t>•	Знакомство с правилами пожарной безопасности.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866775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accent1"/>
                </a:solidFill>
              </a:rPr>
              <a:t>Огонь </a:t>
            </a:r>
            <a:r>
              <a:rPr lang="ru-RU" sz="1800" b="1" dirty="0" smtClean="0">
                <a:solidFill>
                  <a:srgbClr val="FF0000"/>
                </a:solidFill>
              </a:rPr>
              <a:t>   </a:t>
            </a:r>
            <a:endParaRPr lang="ru-RU" sz="6000" b="1" dirty="0" smtClean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07904" y="2564904"/>
            <a:ext cx="5214938" cy="3143250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800" dirty="0" smtClean="0">
              <a:latin typeface="+mj-lt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800" dirty="0" smtClean="0">
              <a:latin typeface="+mj-lt"/>
            </a:endParaRPr>
          </a:p>
        </p:txBody>
      </p:sp>
      <p:pic>
        <p:nvPicPr>
          <p:cNvPr id="2050" name="Picture 2" descr="http://im5-tub-by.yandex.net/i?id=583055197-4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4" y="2060848"/>
            <a:ext cx="30060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0-tub-by.yandex.net/i?id=25524519-0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22137"/>
            <a:ext cx="3240360" cy="25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2180" y="1471076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alibri"/>
                <a:ea typeface="+mj-ea"/>
                <a:cs typeface="+mj-cs"/>
              </a:rPr>
              <a:t>друг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37777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враг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2293"/>
            <a:ext cx="3816424" cy="295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.allday.ru/30/34/c8/thumbs/1292174641_happy-new-y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28497"/>
            <a:ext cx="2853845" cy="270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80149"/>
            <a:ext cx="2448272" cy="247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3" y="548680"/>
            <a:ext cx="2691184" cy="20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3014835" cy="180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264" y="2924944"/>
            <a:ext cx="8237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Огонь -                     друг</a:t>
            </a:r>
            <a:endParaRPr lang="ru-RU" sz="5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643937" cy="1643062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800" dirty="0" smtClean="0">
              <a:latin typeface="+mj-lt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sz="11200" dirty="0" smtClean="0">
              <a:latin typeface="+mj-lt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sz="11200" dirty="0" smtClean="0">
              <a:latin typeface="+mj-lt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sz="11200" dirty="0" smtClean="0">
              <a:latin typeface="+mj-lt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1200" dirty="0" smtClean="0">
              <a:latin typeface="+mj-lt"/>
            </a:endParaRP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200" dirty="0" smtClean="0">
              <a:latin typeface="+mj-lt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285875" y="476250"/>
            <a:ext cx="544671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Огонь - враг</a:t>
            </a:r>
          </a:p>
        </p:txBody>
      </p:sp>
      <p:pic>
        <p:nvPicPr>
          <p:cNvPr id="8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1438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 descr="C:\ресурсы\Картинки\Огонь\i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57788"/>
            <a:ext cx="6969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2942"/>
            <a:ext cx="3575518" cy="486183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43516"/>
            <a:ext cx="3286125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2714625"/>
          </a:xfrm>
        </p:spPr>
        <p:txBody>
          <a:bodyPr/>
          <a:lstStyle/>
          <a:p>
            <a:pPr marL="514350" lvl="0" indent="-514350" fontAlgn="auto">
              <a:spcAft>
                <a:spcPts val="0"/>
              </a:spcAft>
              <a:buClrTx/>
              <a:buSz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1. Неисправность электрических приборов;</a:t>
            </a:r>
          </a:p>
          <a:p>
            <a:pPr marL="0" lvl="0" indent="0" fontAlgn="auto">
              <a:spcAft>
                <a:spcPts val="0"/>
              </a:spcAft>
              <a:buClrTx/>
              <a:buSz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2. Забывчивость;</a:t>
            </a:r>
          </a:p>
          <a:p>
            <a:pPr marL="0" lvl="0" indent="0" fontAlgn="auto">
              <a:spcAft>
                <a:spcPts val="0"/>
              </a:spcAft>
              <a:buClrTx/>
              <a:buSz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3. Искра;</a:t>
            </a:r>
          </a:p>
          <a:p>
            <a:pPr marL="0" lvl="0" indent="0" fontAlgn="auto">
              <a:spcAft>
                <a:spcPts val="0"/>
              </a:spcAft>
              <a:buClrTx/>
              <a:buSz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4. Легковоспламеняющиеся предметы;</a:t>
            </a:r>
          </a:p>
          <a:p>
            <a:pPr marL="0" lvl="0" indent="0" fontAlgn="auto">
              <a:spcAft>
                <a:spcPts val="0"/>
              </a:spcAft>
              <a:buClrTx/>
              <a:buSz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5. Спички;</a:t>
            </a:r>
          </a:p>
          <a:p>
            <a:pPr marL="342900" lvl="0" indent="-342900" fontAlgn="auto">
              <a:spcAft>
                <a:spcPts val="0"/>
              </a:spcAft>
              <a:buClrTx/>
              <a:buSz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6. Керосин, бензин, газ </a:t>
            </a:r>
            <a:endParaRPr lang="ru-RU" sz="2000" b="1" dirty="0" smtClean="0">
              <a:solidFill>
                <a:srgbClr val="002060"/>
              </a:solidFill>
              <a:latin typeface="Calibri"/>
            </a:endParaRPr>
          </a:p>
          <a:p>
            <a:pPr marL="342900" lvl="0" indent="-342900" fontAlgn="auto">
              <a:spcAft>
                <a:spcPts val="0"/>
              </a:spcAft>
              <a:buClrTx/>
              <a:buSz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/>
              </a:rPr>
              <a:t>7.  </a:t>
            </a:r>
            <a:r>
              <a:rPr lang="ru-RU" sz="2000" b="1" dirty="0">
                <a:solidFill>
                  <a:srgbClr val="002060"/>
                </a:solidFill>
                <a:latin typeface="Calibri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</a:rPr>
              <a:t>амые </a:t>
            </a:r>
            <a:r>
              <a:rPr lang="ru-RU" sz="2000" b="1" dirty="0">
                <a:solidFill>
                  <a:srgbClr val="002060"/>
                </a:solidFill>
                <a:latin typeface="Calibri"/>
              </a:rPr>
              <a:t>главные 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</a:rPr>
              <a:t>виновники пожара </a:t>
            </a:r>
            <a:r>
              <a:rPr lang="ru-RU" sz="2000" b="1" dirty="0">
                <a:solidFill>
                  <a:srgbClr val="002060"/>
                </a:solidFill>
                <a:latin typeface="Calibri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</a:rPr>
              <a:t>люди</a:t>
            </a:r>
            <a:endParaRPr lang="ru-RU" sz="2000" b="1" dirty="0">
              <a:solidFill>
                <a:srgbClr val="002060"/>
              </a:solidFill>
              <a:latin typeface="Calibri"/>
            </a:endParaRP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Причины пожара</a:t>
            </a:r>
            <a:br>
              <a:rPr kumimoji="0" lang="ru-RU" sz="3600" b="0" i="0" u="none" strike="noStrike" kern="10" cap="none" spc="0" normalizeH="0" baseline="0" noProof="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http://www.weblancer.net/files/portfolio/2141/214114/586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61052"/>
            <a:ext cx="3036422" cy="279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429288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Picture 2" descr="http://umm4.com/wp-content/uploads/2011/06/stixi-dlya-detej-pravila-pozharnoj-bezopasnost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47245"/>
            <a:ext cx="6264696" cy="45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50" y="3433518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844229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05" y="1529663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357188" y="857250"/>
            <a:ext cx="8501062" cy="150018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Алгоритм вызова помощи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 добраться до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телефона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2. набрать номер «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101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3. сообщить свою фамилию, свой домашний адрес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4.  сказать, что у вас горит.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buFont typeface="Wingdings 2" pitchFamily="18" charset="2"/>
              <a:buNone/>
            </a:pPr>
            <a:endParaRPr lang="ru-RU" sz="2800" dirty="0" smtClean="0"/>
          </a:p>
        </p:txBody>
      </p:sp>
      <p:pic>
        <p:nvPicPr>
          <p:cNvPr id="9" name="Picture 2" descr="http://www.valdosta.edu/~lcarroll/firefighter-gir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731276" cy="252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2414</TotalTime>
  <Words>333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Изящная</vt:lpstr>
      <vt:lpstr>                                                                                                                                 «Надо любить жизнь и себя в жизни…»                                                                                       Ф.М. Достоевский</vt:lpstr>
      <vt:lpstr>Найдите неповторяющиеся буквы и сложите ключевое слово урока</vt:lpstr>
      <vt:lpstr>Презентация PowerPoint</vt:lpstr>
      <vt:lpstr>Огонь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Действия при возникновении пожара  ваши действия при загорании телевизора.  </vt:lpstr>
      <vt:lpstr>      2.Ваши  действия в задымленном помещении, если есть возможность выхода.</vt:lpstr>
      <vt:lpstr>.  3. Ваши  действия в случае, когда огонь отрезает путь к выходу</vt:lpstr>
      <vt:lpstr>Презентация PowerPoint</vt:lpstr>
      <vt:lpstr>Чтобы пожаров избежать, Нужно много детям знать!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329</cp:revision>
  <dcterms:created xsi:type="dcterms:W3CDTF">2012-07-17T14:11:27Z</dcterms:created>
  <dcterms:modified xsi:type="dcterms:W3CDTF">2016-02-09T16:59:38Z</dcterms:modified>
</cp:coreProperties>
</file>