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61" r:id="rId4"/>
    <p:sldId id="260" r:id="rId5"/>
    <p:sldId id="258" r:id="rId6"/>
    <p:sldId id="263" r:id="rId7"/>
    <p:sldId id="265" r:id="rId8"/>
    <p:sldId id="266" r:id="rId9"/>
    <p:sldId id="270" r:id="rId10"/>
    <p:sldId id="267" r:id="rId11"/>
    <p:sldId id="271" r:id="rId12"/>
    <p:sldId id="272" r:id="rId13"/>
    <p:sldId id="273" r:id="rId14"/>
    <p:sldId id="274" r:id="rId15"/>
    <p:sldId id="275" r:id="rId16"/>
    <p:sldId id="268" r:id="rId17"/>
    <p:sldId id="269" r:id="rId18"/>
    <p:sldId id="25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4AE6D3"/>
    <a:srgbClr val="1B3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6" y="-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F8140-BB15-4225-9826-E1EAC6EA0EC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E531-F651-4AE4-B44C-1A5535F609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221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2CD2-ABD7-42DB-93B6-7428470B7AD1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8200" y="2583194"/>
            <a:ext cx="1027450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28575">
                  <a:solidFill>
                    <a:srgbClr val="1B305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eorgia" panose="02040502050405020303" pitchFamily="18" charset="0"/>
              </a:rPr>
              <a:t>Математика</a:t>
            </a:r>
            <a:endParaRPr lang="ru-RU" sz="11500" b="1" cap="none" spc="0" dirty="0">
              <a:ln w="28575">
                <a:solidFill>
                  <a:srgbClr val="1B3055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996094" y="472899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Автор: Панова Валентина Викторовна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учитель начальных классов МБОУ «Селекционная СОШ»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Льговского района Курской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2015 год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0_b71f3_9e17c09_ori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8781" y="4033100"/>
            <a:ext cx="998700" cy="25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3823A-A114-4C57-9745-A1168C185CFB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1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27FA-4571-4126-AD8A-6A0F6FAB79AD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6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D7E63-FDB5-4142-8B38-ED2B8F093BD2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8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3E94-EB13-4965-872E-A4D50FFD71D2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4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9908-8463-4969-B0CE-F41BE7B0F21B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7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24BD-4E22-40BA-9F6B-F0F8FD5DE73E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24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3819-D124-4642-970B-9B11B3209AEA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1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8DA2-7529-4D99-84C7-1DCFDCCC378B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4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B5F1-9409-4D29-8561-276CBE321694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2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27E3-A5CA-4105-BD58-4F6AAF339501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3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anowavalentina.ucoz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0070C0">
                <a:alpha val="44000"/>
              </a:srgbClr>
            </a:gs>
            <a:gs pos="25000">
              <a:schemeClr val="accent1">
                <a:lumMod val="50000"/>
              </a:schemeClr>
            </a:gs>
            <a:gs pos="34000">
              <a:srgbClr val="0087E6">
                <a:alpha val="67000"/>
              </a:srgbClr>
            </a:gs>
            <a:gs pos="100000">
              <a:schemeClr val="accent5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1931_html_269af0e0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13899" y="322384"/>
            <a:ext cx="11586949" cy="6051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BF216-FF08-49ED-9199-9E932BF1C86B}" type="datetime1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u="sng" dirty="0" smtClean="0">
                <a:hlinkClick r:id="rId14"/>
              </a:rPr>
              <a:t>http://panowavalentina.ucoz.net/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B195-ED4B-48CE-9A1B-A49C613831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srv3-4.playcast.ru/uploads/2015/08/25/14812691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265" y="4831307"/>
            <a:ext cx="1890167" cy="189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topreferat.znate.ru/pars_docs/refs/3/2027/2027-61_1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672" y="338212"/>
            <a:ext cx="1978120" cy="1884666"/>
          </a:xfrm>
          <a:prstGeom prst="rect">
            <a:avLst/>
          </a:prstGeom>
          <a:noFill/>
        </p:spPr>
      </p:pic>
      <p:pic>
        <p:nvPicPr>
          <p:cNvPr id="16" name="Рисунок 15" descr="0_b71f3_9e17c09_orig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38781" y="4033100"/>
            <a:ext cx="998700" cy="2511567"/>
          </a:xfrm>
          <a:prstGeom prst="rect">
            <a:avLst/>
          </a:prstGeom>
        </p:spPr>
      </p:pic>
      <p:pic>
        <p:nvPicPr>
          <p:cNvPr id="12" name="Picture 6" descr="https://www.colourbox.com/preview/7221142-school-drawing-tools-triangle-ruler-protractor.jpg"/>
          <p:cNvPicPr>
            <a:picLocks noChangeAspect="1" noChangeArrowheads="1"/>
          </p:cNvPicPr>
          <p:nvPr userDrawn="1"/>
        </p:nvPicPr>
        <p:blipFill>
          <a:blip r:embed="rId18" cstate="print">
            <a:clrChange>
              <a:clrFrom>
                <a:srgbClr val="F0F1F6"/>
              </a:clrFrom>
              <a:clrTo>
                <a:srgbClr val="F0F1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89464" y="400904"/>
            <a:ext cx="1920315" cy="1862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805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b/f/4/11949855221461346840elefante02_architetto_fr_01.svg.hi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ms.24open.ru/images/ff1011e50fda61da5123574b0e4596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72886" y="2558143"/>
            <a:ext cx="10156371" cy="1524001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</a:t>
            </a: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атематический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4506686" y="1088573"/>
            <a:ext cx="2286000" cy="1115785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КВН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4315" y="4774755"/>
            <a:ext cx="551905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Провела: 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учитель начальных </a:t>
            </a:r>
            <a:r>
              <a:rPr lang="ru-RU" b="1" dirty="0" smtClean="0">
                <a:solidFill>
                  <a:srgbClr val="7030A0"/>
                </a:solidFill>
              </a:rPr>
              <a:t>классов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МОУ «Школа № 141 им П. П. Зверькова г. Донецка»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Ледней</a:t>
            </a:r>
            <a:r>
              <a:rPr lang="ru-RU" b="1" dirty="0" smtClean="0">
                <a:solidFill>
                  <a:srgbClr val="7030A0"/>
                </a:solidFill>
              </a:rPr>
              <a:t> Вера Петровна</a:t>
            </a:r>
          </a:p>
          <a:p>
            <a:r>
              <a:rPr lang="ru-RU" b="1" dirty="0">
                <a:solidFill>
                  <a:srgbClr val="7030A0"/>
                </a:solidFill>
              </a:rPr>
              <a:t>	</a:t>
            </a:r>
            <a:r>
              <a:rPr lang="ru-RU" b="1" dirty="0" smtClean="0">
                <a:solidFill>
                  <a:srgbClr val="7030A0"/>
                </a:solidFill>
              </a:rPr>
              <a:t>	2018 г.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0747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5438889" y="5281902"/>
            <a:ext cx="10747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939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pic>
        <p:nvPicPr>
          <p:cNvPr id="1026" name="Picture 2" descr="https://fs00.infourok.ru/images/doc/133/155236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5686"/>
            <a:ext cx="11593286" cy="638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54859" y="1856992"/>
            <a:ext cx="5082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шестой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0" y="2780322"/>
            <a:ext cx="8000999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«Капитаны, вперёд!»</a:t>
            </a:r>
            <a:endParaRPr lang="ru-RU" sz="60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2" descr="https://st.depositphotos.com/1001009/3111/i/950/depositphotos_31115297-stock-photo-curious-little-boy-thin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73" y="3703652"/>
            <a:ext cx="2729140" cy="288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1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>
          <a:xfrm>
            <a:off x="1763486" y="3080657"/>
            <a:ext cx="8109857" cy="3048001"/>
            <a:chOff x="586747" y="45607"/>
            <a:chExt cx="3695700" cy="914400"/>
          </a:xfrm>
          <a:solidFill>
            <a:srgbClr val="FFFF00"/>
          </a:solidFill>
        </p:grpSpPr>
        <p:sp>
          <p:nvSpPr>
            <p:cNvPr id="4" name="Shape 728"/>
            <p:cNvSpPr/>
            <p:nvPr/>
          </p:nvSpPr>
          <p:spPr>
            <a:xfrm>
              <a:off x="1586491" y="45607"/>
              <a:ext cx="1781556" cy="914400"/>
            </a:xfrm>
            <a:custGeom>
              <a:avLst/>
              <a:gdLst/>
              <a:ahLst/>
              <a:cxnLst/>
              <a:rect l="0" t="0" r="0" b="0"/>
              <a:pathLst>
                <a:path w="1781556" h="914400">
                  <a:moveTo>
                    <a:pt x="0" y="914400"/>
                  </a:moveTo>
                  <a:lnTo>
                    <a:pt x="1781556" y="914400"/>
                  </a:lnTo>
                  <a:lnTo>
                    <a:pt x="178155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rnd" cmpd="sng" algn="ctr">
              <a:solidFill>
                <a:srgbClr val="000000"/>
              </a:solidFill>
              <a:prstDash val="solid"/>
              <a:miter lim="101600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Shape 729"/>
            <p:cNvSpPr/>
            <p:nvPr/>
          </p:nvSpPr>
          <p:spPr>
            <a:xfrm>
              <a:off x="3368047" y="45607"/>
              <a:ext cx="914400" cy="914400"/>
            </a:xfrm>
            <a:custGeom>
              <a:avLst/>
              <a:gdLst/>
              <a:ahLst/>
              <a:cxnLst/>
              <a:rect l="0" t="0" r="0" b="0"/>
              <a:pathLst>
                <a:path w="914400" h="914400">
                  <a:moveTo>
                    <a:pt x="0" y="0"/>
                  </a:moveTo>
                  <a:lnTo>
                    <a:pt x="9144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rnd">
              <a:noFill/>
              <a:miter lim="101600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Shape 730"/>
            <p:cNvSpPr/>
            <p:nvPr/>
          </p:nvSpPr>
          <p:spPr>
            <a:xfrm>
              <a:off x="3368047" y="45607"/>
              <a:ext cx="914400" cy="914400"/>
            </a:xfrm>
            <a:custGeom>
              <a:avLst/>
              <a:gdLst/>
              <a:ahLst/>
              <a:cxnLst/>
              <a:rect l="0" t="0" r="0" b="0"/>
              <a:pathLst>
                <a:path w="914400" h="914400">
                  <a:moveTo>
                    <a:pt x="0" y="0"/>
                  </a:moveTo>
                  <a:lnTo>
                    <a:pt x="0" y="914400"/>
                  </a:lnTo>
                  <a:lnTo>
                    <a:pt x="914400" y="914400"/>
                  </a:lnTo>
                  <a:close/>
                </a:path>
              </a:pathLst>
            </a:custGeom>
            <a:grp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Shape 731"/>
            <p:cNvSpPr/>
            <p:nvPr/>
          </p:nvSpPr>
          <p:spPr>
            <a:xfrm>
              <a:off x="586747" y="45607"/>
              <a:ext cx="999744" cy="914400"/>
            </a:xfrm>
            <a:custGeom>
              <a:avLst/>
              <a:gdLst/>
              <a:ahLst/>
              <a:cxnLst/>
              <a:rect l="0" t="0" r="0" b="0"/>
              <a:pathLst>
                <a:path w="999744" h="914400">
                  <a:moveTo>
                    <a:pt x="999744" y="0"/>
                  </a:moveTo>
                  <a:lnTo>
                    <a:pt x="999744" y="914400"/>
                  </a:lnTo>
                  <a:lnTo>
                    <a:pt x="0" y="914400"/>
                  </a:lnTo>
                  <a:lnTo>
                    <a:pt x="999744" y="0"/>
                  </a:lnTo>
                  <a:close/>
                </a:path>
              </a:pathLst>
            </a:custGeom>
            <a:grpFill/>
            <a:ln w="0" cap="rnd">
              <a:noFill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Shape 732"/>
            <p:cNvSpPr/>
            <p:nvPr/>
          </p:nvSpPr>
          <p:spPr>
            <a:xfrm>
              <a:off x="586747" y="45607"/>
              <a:ext cx="999744" cy="914400"/>
            </a:xfrm>
            <a:custGeom>
              <a:avLst/>
              <a:gdLst/>
              <a:ahLst/>
              <a:cxnLst/>
              <a:rect l="0" t="0" r="0" b="0"/>
              <a:pathLst>
                <a:path w="999744" h="914400">
                  <a:moveTo>
                    <a:pt x="0" y="914400"/>
                  </a:moveTo>
                  <a:lnTo>
                    <a:pt x="999744" y="914400"/>
                  </a:lnTo>
                  <a:lnTo>
                    <a:pt x="999744" y="0"/>
                  </a:lnTo>
                  <a:close/>
                </a:path>
              </a:pathLst>
            </a:custGeom>
            <a:grp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Shape 733"/>
            <p:cNvSpPr/>
            <p:nvPr/>
          </p:nvSpPr>
          <p:spPr>
            <a:xfrm>
              <a:off x="1586491" y="45607"/>
              <a:ext cx="1781556" cy="914400"/>
            </a:xfrm>
            <a:custGeom>
              <a:avLst/>
              <a:gdLst/>
              <a:ahLst/>
              <a:cxnLst/>
              <a:rect l="0" t="0" r="0" b="0"/>
              <a:pathLst>
                <a:path w="1781556" h="914400">
                  <a:moveTo>
                    <a:pt x="1781556" y="914400"/>
                  </a:moveTo>
                  <a:lnTo>
                    <a:pt x="0" y="0"/>
                  </a:lnTo>
                </a:path>
              </a:pathLst>
            </a:custGeom>
            <a:grp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Shape 734"/>
            <p:cNvSpPr/>
            <p:nvPr/>
          </p:nvSpPr>
          <p:spPr>
            <a:xfrm>
              <a:off x="1586491" y="45607"/>
              <a:ext cx="1781556" cy="914400"/>
            </a:xfrm>
            <a:custGeom>
              <a:avLst/>
              <a:gdLst/>
              <a:ahLst/>
              <a:cxnLst/>
              <a:rect l="0" t="0" r="0" b="0"/>
              <a:pathLst>
                <a:path w="1781556" h="914400">
                  <a:moveTo>
                    <a:pt x="0" y="914400"/>
                  </a:moveTo>
                  <a:lnTo>
                    <a:pt x="1781556" y="0"/>
                  </a:lnTo>
                </a:path>
              </a:pathLst>
            </a:custGeom>
            <a:grpFill/>
            <a:ln w="9525" cap="rnd" cmpd="sng" algn="ctr">
              <a:solidFill>
                <a:srgbClr val="000000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098352" y="648678"/>
            <a:ext cx="59952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Задание 1.   </a:t>
            </a:r>
            <a:r>
              <a:rPr lang="ru-RU" sz="3600" b="1" dirty="0" smtClean="0"/>
              <a:t>Посчитай</a:t>
            </a:r>
            <a:r>
              <a:rPr lang="ru-RU" sz="3600" b="1" dirty="0"/>
              <a:t>,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сколько </a:t>
            </a:r>
            <a:r>
              <a:rPr lang="ru-RU" sz="3600" b="1" dirty="0"/>
              <a:t>всего </a:t>
            </a:r>
            <a:r>
              <a:rPr lang="ru-RU" sz="3600" b="1" dirty="0" smtClean="0"/>
              <a:t>треугольников</a:t>
            </a:r>
          </a:p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в этой фигуре.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1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8343" y="409193"/>
            <a:ext cx="1153885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2.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Поставьте вместо вопросительных знаков названия цифр так, чтобы получились имена существительные.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22252"/>
              </p:ext>
            </p:extLst>
          </p:nvPr>
        </p:nvGraphicFramePr>
        <p:xfrm>
          <a:off x="375136" y="2294527"/>
          <a:ext cx="11485270" cy="4465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7095"/>
                <a:gridCol w="3768952"/>
                <a:gridCol w="3829223"/>
              </a:tblGrid>
              <a:tr h="22709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–у капитану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2-у </a:t>
                      </a:r>
                      <a:endParaRPr lang="ru-RU" sz="4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капитану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3-у </a:t>
                      </a:r>
                      <a:endParaRPr lang="ru-RU" sz="4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капитану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ПО?Л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С?ЖКА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ЭЛЕК?К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Р?А	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ru-RU" sz="4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ЯНИН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ru-RU" sz="4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АК?СА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СМОР?А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Р?А	</a:t>
                      </a:r>
                      <a:endParaRPr lang="ru-RU" sz="48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Arial Unicode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57525" y="3575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1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09600" y="218421"/>
            <a:ext cx="11277600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Надо  разделить  поровну  4 яблока  между  13  детьми. </a:t>
            </a:r>
          </a:p>
          <a:p>
            <a:pPr marL="342900" indent="-342900"/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 лучше  всего  это  сделать?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133600" y="2298927"/>
            <a:ext cx="9753600" cy="574675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CC0000"/>
                </a:solidFill>
                <a:latin typeface="Times New Roman" pitchFamily="18" charset="0"/>
              </a:rPr>
              <a:t>Лучше  всего  сделать  яблочный  сок.</a:t>
            </a:r>
            <a:r>
              <a:rPr lang="ru-RU" sz="3200" dirty="0">
                <a:solidFill>
                  <a:srgbClr val="CC0000"/>
                </a:solidFill>
              </a:rPr>
              <a:t>  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48343" y="3124201"/>
            <a:ext cx="11538857" cy="31700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2 ) Температура  тела  у  человека  меньше  температуры тела  голубя, но  больше  температуры  тела  слона. У кого  из  них  термометр покажет  самую  высокую температуру?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703183" y="6165625"/>
            <a:ext cx="5281083" cy="574675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CC0000"/>
                </a:solidFill>
                <a:latin typeface="Times New Roman" pitchFamily="18" charset="0"/>
              </a:rPr>
              <a:t>У  голубя.</a:t>
            </a:r>
            <a:r>
              <a:rPr lang="ru-RU" sz="3200" b="1" i="1">
                <a:solidFill>
                  <a:srgbClr val="CC0000"/>
                </a:solidFill>
              </a:rPr>
              <a:t>  </a:t>
            </a:r>
          </a:p>
        </p:txBody>
      </p:sp>
      <p:pic>
        <p:nvPicPr>
          <p:cNvPr id="76" name="Picture 167" descr="Frukti i jagodi (2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2201" y="890587"/>
            <a:ext cx="1428751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67" descr="Frukti i jagodi (2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1744" y="1423988"/>
            <a:ext cx="1428751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i-main-pic" descr="Картинка 73 из 12618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9429" y="3383643"/>
            <a:ext cx="25146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J030486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209143" y="5010379"/>
            <a:ext cx="1676400" cy="18192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526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  <p:bldP spid="6155" grpId="0" animBg="1"/>
      <p:bldP spid="61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50371" y="3048001"/>
            <a:ext cx="11228314" cy="3526970"/>
          </a:xfrm>
          <a:solidFill>
            <a:srgbClr val="FFFF00"/>
          </a:solidFill>
          <a:ln/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40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4 ) Лежали конфеты в кучке. Две матери, две дочки да бабушка с внучкой взяли конфет по одной штучке, и не стало этой кучки. </a:t>
            </a:r>
          </a:p>
          <a:p>
            <a:pPr>
              <a:buFont typeface="Wingdings" pitchFamily="2" charset="2"/>
              <a:buNone/>
            </a:pPr>
            <a:r>
              <a:rPr lang="ru-RU" sz="4000" b="1" i="1" dirty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Сколько конфет  было в кучке?</a:t>
            </a:r>
          </a:p>
        </p:txBody>
      </p:sp>
      <p:pic>
        <p:nvPicPr>
          <p:cNvPr id="40965" name="Picture 2" descr="Картинка 5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3013" y="4800601"/>
            <a:ext cx="33909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77370" y="805543"/>
            <a:ext cx="11346543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ru-RU" b="1" i="1" dirty="0">
                <a:latin typeface="Times New Roman" pitchFamily="18" charset="0"/>
              </a:rPr>
              <a:t>  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Яйцо  всмятку  варится  4   минуты.</a:t>
            </a:r>
          </a:p>
          <a:p>
            <a:pPr marL="342900" indent="-342900"/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А  </a:t>
            </a:r>
            <a:r>
              <a:rPr lang="ru-RU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</a:t>
            </a:r>
            <a:r>
              <a:rPr lang="ru-RU" sz="4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варятся  5  яиц?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6197601" y="2287649"/>
            <a:ext cx="5281084" cy="574675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CC0000"/>
                </a:solidFill>
                <a:latin typeface="Times New Roman" pitchFamily="18" charset="0"/>
              </a:rPr>
              <a:t>4  </a:t>
            </a:r>
            <a:r>
              <a:rPr lang="ru-RU" sz="3200" b="1" i="1" dirty="0" smtClean="0">
                <a:solidFill>
                  <a:srgbClr val="CC0000"/>
                </a:solidFill>
                <a:latin typeface="Times New Roman" pitchFamily="18" charset="0"/>
              </a:rPr>
              <a:t>минуты</a:t>
            </a:r>
            <a:r>
              <a:rPr lang="ru-RU" sz="3200" dirty="0" smtClean="0">
                <a:solidFill>
                  <a:srgbClr val="CC0000"/>
                </a:solidFill>
              </a:rPr>
              <a:t>  </a:t>
            </a:r>
            <a:endParaRPr lang="ru-RU" sz="3200" dirty="0">
              <a:solidFill>
                <a:srgbClr val="CC0000"/>
              </a:solidFill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133601" y="5638801"/>
            <a:ext cx="5281084" cy="574675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rgbClr val="CC0000"/>
                </a:solidFill>
              </a:rPr>
              <a:t>3  </a:t>
            </a:r>
            <a:r>
              <a:rPr lang="ru-RU" sz="3200" b="1" i="1" dirty="0" smtClean="0">
                <a:solidFill>
                  <a:srgbClr val="CC0000"/>
                </a:solidFill>
                <a:latin typeface="Times New Roman" pitchFamily="18" charset="0"/>
              </a:rPr>
              <a:t>конфеты</a:t>
            </a:r>
            <a:r>
              <a:rPr lang="ru-RU" sz="3200" b="1" i="1" dirty="0" smtClean="0">
                <a:solidFill>
                  <a:srgbClr val="CC0000"/>
                </a:solidFill>
              </a:rPr>
              <a:t>  </a:t>
            </a:r>
            <a:endParaRPr lang="ru-RU" sz="3200" b="1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6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8" grpId="0" animBg="1"/>
      <p:bldP spid="409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pic>
        <p:nvPicPr>
          <p:cNvPr id="5" name="Picture 2" descr="https://img11.postila.io/data/f0/5c/35/b7/f05c35b745ffd7a82e20fc9a4c6cea73a080094b1ab597ea9f5610518ce8e5d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359229"/>
            <a:ext cx="11582400" cy="637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g-fotki.yandex.ru/get/15516/37009792.25d/0_b42a4_86c8e0e3_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757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14776" y="599105"/>
            <a:ext cx="4552849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седьмой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3201" y="2771392"/>
            <a:ext cx="8835496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«бой скороговорок»</a:t>
            </a:r>
            <a:endParaRPr lang="ru-RU" sz="66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0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58904" y="713992"/>
            <a:ext cx="5500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восьмой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32845" y="2967335"/>
            <a:ext cx="8326318" cy="110799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«Бегущие секунды»</a:t>
            </a:r>
            <a:endParaRPr lang="ru-RU" sz="66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78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http://panowavalentina.ucoz.net/ </a:t>
            </a:r>
            <a:endParaRPr lang="ru-RU" dirty="0"/>
          </a:p>
        </p:txBody>
      </p:sp>
      <p:pic>
        <p:nvPicPr>
          <p:cNvPr id="1028" name="Picture 4" descr="https://www.mam4.ru/media/upload/user/6270/92/pozdravlya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pdb/225396/6c9f2309-9efb-4100-a706-73b1abcebc0d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996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5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449285" y="838201"/>
            <a:ext cx="7285969" cy="50167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Этот КВН сейчас 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Науке </a:t>
            </a:r>
            <a:r>
              <a:rPr lang="ru-RU" sz="4000" b="1" i="1" dirty="0">
                <a:solidFill>
                  <a:srgbClr val="FF0000"/>
                </a:solidFill>
              </a:rPr>
              <a:t>посвящается,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i="1" dirty="0">
                <a:solidFill>
                  <a:srgbClr val="FF0000"/>
                </a:solidFill>
              </a:rPr>
              <a:t>Что математикой у нас 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С </a:t>
            </a:r>
            <a:r>
              <a:rPr lang="ru-RU" sz="4000" b="1" i="1" dirty="0">
                <a:solidFill>
                  <a:srgbClr val="FF0000"/>
                </a:solidFill>
              </a:rPr>
              <a:t>любовью называется.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i="1" dirty="0">
                <a:solidFill>
                  <a:srgbClr val="FF0000"/>
                </a:solidFill>
              </a:rPr>
              <a:t>Чтобы этот КВН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i="1" dirty="0">
                <a:solidFill>
                  <a:srgbClr val="FF0000"/>
                </a:solidFill>
              </a:rPr>
              <a:t>Вам по душе пришёлся всем,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i="1" dirty="0">
                <a:solidFill>
                  <a:srgbClr val="FF0000"/>
                </a:solidFill>
              </a:rPr>
              <a:t>Нужно знания иметь прочные,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i="1" dirty="0">
                <a:solidFill>
                  <a:srgbClr val="FF0000"/>
                </a:solidFill>
              </a:rPr>
              <a:t>Быть весёлым и находчивым.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46246" y="909936"/>
            <a:ext cx="6572953" cy="486287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Математику уже 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затем учить следует,</a:t>
            </a:r>
          </a:p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 она ум</a:t>
            </a:r>
          </a:p>
          <a:p>
            <a:pPr algn="ctr"/>
            <a:r>
              <a:rPr lang="ru-RU" sz="5400" b="1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порядок приводит.</a:t>
            </a:r>
          </a:p>
          <a:p>
            <a:pPr algn="ctr"/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В. Ломоносов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35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6000" y="354764"/>
            <a:ext cx="771012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для участников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167" y="1278093"/>
            <a:ext cx="6105839" cy="25576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600" b="1" cap="all" dirty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Разрешается</a:t>
            </a:r>
            <a:r>
              <a:rPr lang="ru-RU" sz="36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Шевелить мозгами.</a:t>
            </a:r>
            <a:endParaRPr lang="ru-RU" sz="3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Выдавать умные мысли</a:t>
            </a: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sz="3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Совать нос в любую дыру.</a:t>
            </a:r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90257" y="3961187"/>
            <a:ext cx="5493457" cy="233910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Запрещаетс</a:t>
            </a:r>
            <a:r>
              <a:rPr lang="ru-RU" sz="36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я: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Шуметь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 буянить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Быть равнодушным и ленивым.</a:t>
            </a:r>
          </a:p>
        </p:txBody>
      </p:sp>
    </p:spTree>
    <p:extLst>
      <p:ext uri="{BB962C8B-B14F-4D97-AF65-F5344CB8AC3E}">
        <p14:creationId xmlns:p14="http://schemas.microsoft.com/office/powerpoint/2010/main" val="245065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851238" y="888163"/>
            <a:ext cx="184731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853" y="2716964"/>
            <a:ext cx="10819501" cy="1323439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Приветствия команд</a:t>
            </a:r>
            <a:endParaRPr lang="ru-RU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s://ds04.infourok.ru/uploads/ex/0ae6/0009944d-759f84e5/1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" y="68759"/>
            <a:ext cx="12192000" cy="681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00772" y="294306"/>
            <a:ext cx="5206683" cy="92333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/>
            <a:r>
              <a:rPr lang="ru-RU" sz="5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первый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368" y="1458685"/>
            <a:ext cx="11364686" cy="1107996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Приветствия команд</a:t>
            </a:r>
          </a:p>
        </p:txBody>
      </p:sp>
    </p:spTree>
    <p:extLst>
      <p:ext uri="{BB962C8B-B14F-4D97-AF65-F5344CB8AC3E}">
        <p14:creationId xmlns:p14="http://schemas.microsoft.com/office/powerpoint/2010/main" val="11754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pic>
        <p:nvPicPr>
          <p:cNvPr id="1026" name="Picture 2" descr="https://ds04.infourok.ru/uploads/ex/0516/00036075-85e18fae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8914" y="0"/>
            <a:ext cx="7739742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  <a:r>
              <a:rPr lang="ru-RU" sz="4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второй</a:t>
            </a:r>
            <a:endParaRPr lang="ru-RU" sz="4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6129" y="679299"/>
            <a:ext cx="7739742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Разминка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8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pic>
        <p:nvPicPr>
          <p:cNvPr id="2052" name="Picture 4" descr="https://ds02.infourok.ru/uploads/ex/011c/00043353-2fd2ac24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35328" y="675306"/>
            <a:ext cx="371877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третий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2050426"/>
            <a:ext cx="6193971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Посчитай - 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13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86465" y="729734"/>
            <a:ext cx="457958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четвёртый</a:t>
            </a:r>
            <a:endParaRPr lang="ru-RU" sz="4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37788" y="2044005"/>
            <a:ext cx="707693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«Волшебное слово»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2081" y="3528926"/>
            <a:ext cx="8460521" cy="1938992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треугольник</a:t>
            </a:r>
            <a:endParaRPr lang="ru-RU" sz="1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0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http://panowavalentina.ucoz.net/ </a:t>
            </a:r>
            <a:endParaRPr lang="ru-RU"/>
          </a:p>
        </p:txBody>
      </p:sp>
      <p:pic>
        <p:nvPicPr>
          <p:cNvPr id="1026" name="Picture 2" descr="https://ds03.infourok.ru/uploads/ex/06ae/00034e85-7b4b38a8/6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6170" y="337848"/>
            <a:ext cx="3919664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пятый</a:t>
            </a:r>
            <a:endParaRPr lang="ru-RU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9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2060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ветящийся край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372</Words>
  <Application>Microsoft Office PowerPoint</Application>
  <PresentationFormat>Произвольный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Панова Валентина</dc:creator>
  <cp:lastModifiedBy>User</cp:lastModifiedBy>
  <cp:revision>39</cp:revision>
  <dcterms:created xsi:type="dcterms:W3CDTF">2015-12-06T21:52:39Z</dcterms:created>
  <dcterms:modified xsi:type="dcterms:W3CDTF">2018-12-13T18:21:33Z</dcterms:modified>
</cp:coreProperties>
</file>